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DM Serif Display" charset="1" panose="00000000000000000000"/>
      <p:regular r:id="rId14"/>
    </p:embeddedFont>
    <p:embeddedFont>
      <p:font typeface="DM Serif Display Italics" charset="1" panose="00000000000000000000"/>
      <p:regular r:id="rId15"/>
    </p:embeddedFont>
    <p:embeddedFont>
      <p:font typeface="Maharlika" charset="1" panose="00000000000000000000"/>
      <p:regular r:id="rId16"/>
    </p:embeddedFont>
    <p:embeddedFont>
      <p:font typeface="Times New Roman" charset="1" panose="02030502070405020303"/>
      <p:regular r:id="rId17"/>
    </p:embeddedFont>
    <p:embeddedFont>
      <p:font typeface="Times New Roman Bold" charset="1" panose="02030802070405020303"/>
      <p:regular r:id="rId18"/>
    </p:embeddedFont>
    <p:embeddedFont>
      <p:font typeface="Times New Roman Italics" charset="1" panose="02030502070405090303"/>
      <p:regular r:id="rId19"/>
    </p:embeddedFont>
    <p:embeddedFont>
      <p:font typeface="Times New Roman Bold Italics" charset="1" panose="02030802070405090303"/>
      <p:regular r:id="rId20"/>
    </p:embeddedFont>
    <p:embeddedFont>
      <p:font typeface="Times New Roman Medium" charset="1" panose="02030502070405020303"/>
      <p:regular r:id="rId21"/>
    </p:embeddedFont>
    <p:embeddedFont>
      <p:font typeface="Times New Roman Medium Italics" charset="1" panose="02030502070405090303"/>
      <p:regular r:id="rId22"/>
    </p:embeddedFont>
    <p:embeddedFont>
      <p:font typeface="Times New Roman Semi-Bold" charset="1" panose="02030702070405020303"/>
      <p:regular r:id="rId23"/>
    </p:embeddedFont>
    <p:embeddedFont>
      <p:font typeface="Times New Roman Semi-Bold Italics" charset="1" panose="02030702070405090303"/>
      <p:regular r:id="rId24"/>
    </p:embeddedFont>
    <p:embeddedFont>
      <p:font typeface="Times New Roman Ultra-Bold" charset="1" panose="02030902070405020303"/>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1.png" Type="http://schemas.openxmlformats.org/officeDocument/2006/relationships/image"/><Relationship Id="rId4" Target="../media/image10.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 Id="rId7" Target="../media/image10.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0" y="0"/>
            <a:ext cx="8524710" cy="10441719"/>
          </a:xfrm>
          <a:prstGeom prst="rect">
            <a:avLst/>
          </a:prstGeom>
          <a:solidFill>
            <a:srgbClr val="6F50F8"/>
          </a:solidFill>
        </p:spPr>
      </p:sp>
      <p:sp>
        <p:nvSpPr>
          <p:cNvPr name="Freeform 3" id="3"/>
          <p:cNvSpPr/>
          <p:nvPr/>
        </p:nvSpPr>
        <p:spPr>
          <a:xfrm flipH="false" flipV="false" rot="0">
            <a:off x="847686" y="1821727"/>
            <a:ext cx="6829339" cy="7058748"/>
          </a:xfrm>
          <a:custGeom>
            <a:avLst/>
            <a:gdLst/>
            <a:ahLst/>
            <a:cxnLst/>
            <a:rect r="r" b="b" t="t" l="l"/>
            <a:pathLst>
              <a:path h="7058748" w="6829339">
                <a:moveTo>
                  <a:pt x="0" y="0"/>
                </a:moveTo>
                <a:lnTo>
                  <a:pt x="6829338" y="0"/>
                </a:lnTo>
                <a:lnTo>
                  <a:pt x="6829338" y="7058748"/>
                </a:lnTo>
                <a:lnTo>
                  <a:pt x="0" y="7058748"/>
                </a:lnTo>
                <a:lnTo>
                  <a:pt x="0" y="0"/>
                </a:lnTo>
                <a:close/>
              </a:path>
            </a:pathLst>
          </a:custGeom>
          <a:blipFill>
            <a:blip r:embed="rId2"/>
            <a:stretch>
              <a:fillRect l="0" t="0" r="0" b="0"/>
            </a:stretch>
          </a:blipFill>
        </p:spPr>
      </p:sp>
      <p:grpSp>
        <p:nvGrpSpPr>
          <p:cNvPr name="Group 4" id="4"/>
          <p:cNvGrpSpPr/>
          <p:nvPr/>
        </p:nvGrpSpPr>
        <p:grpSpPr>
          <a:xfrm rot="0">
            <a:off x="11895132" y="1826918"/>
            <a:ext cx="3033014" cy="1355706"/>
            <a:chOff x="0" y="0"/>
            <a:chExt cx="4044019" cy="1807608"/>
          </a:xfrm>
        </p:grpSpPr>
        <p:sp>
          <p:nvSpPr>
            <p:cNvPr name="Freeform 5" id="5"/>
            <p:cNvSpPr/>
            <p:nvPr/>
          </p:nvSpPr>
          <p:spPr>
            <a:xfrm flipH="false" flipV="false" rot="0">
              <a:off x="949708" y="0"/>
              <a:ext cx="2144602" cy="678474"/>
            </a:xfrm>
            <a:custGeom>
              <a:avLst/>
              <a:gdLst/>
              <a:ahLst/>
              <a:cxnLst/>
              <a:rect r="r" b="b" t="t" l="l"/>
              <a:pathLst>
                <a:path h="678474" w="2144602">
                  <a:moveTo>
                    <a:pt x="0" y="0"/>
                  </a:moveTo>
                  <a:lnTo>
                    <a:pt x="2144602" y="0"/>
                  </a:lnTo>
                  <a:lnTo>
                    <a:pt x="2144602" y="678474"/>
                  </a:lnTo>
                  <a:lnTo>
                    <a:pt x="0" y="67847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0" y="851548"/>
              <a:ext cx="4044019" cy="956060"/>
            </a:xfrm>
            <a:prstGeom prst="rect">
              <a:avLst/>
            </a:prstGeom>
          </p:spPr>
          <p:txBody>
            <a:bodyPr anchor="t" rtlCol="false" tIns="0" lIns="0" bIns="0" rIns="0">
              <a:spAutoFit/>
            </a:bodyPr>
            <a:lstStyle/>
            <a:p>
              <a:pPr algn="ctr">
                <a:lnSpc>
                  <a:spcPts val="6021"/>
                </a:lnSpc>
                <a:spcBef>
                  <a:spcPct val="0"/>
                </a:spcBef>
              </a:pPr>
              <a:r>
                <a:rPr lang="en-US" sz="4301">
                  <a:solidFill>
                    <a:srgbClr val="1F264D"/>
                  </a:solidFill>
                  <a:latin typeface="DM Serif Display"/>
                </a:rPr>
                <a:t>SIPERPUS</a:t>
              </a:r>
            </a:p>
          </p:txBody>
        </p:sp>
      </p:grpSp>
      <p:sp>
        <p:nvSpPr>
          <p:cNvPr name="Freeform 7" id="7"/>
          <p:cNvSpPr/>
          <p:nvPr/>
        </p:nvSpPr>
        <p:spPr>
          <a:xfrm flipH="false" flipV="false" rot="-1805857">
            <a:off x="3439787" y="1187942"/>
            <a:ext cx="946327" cy="1157587"/>
          </a:xfrm>
          <a:custGeom>
            <a:avLst/>
            <a:gdLst/>
            <a:ahLst/>
            <a:cxnLst/>
            <a:rect r="r" b="b" t="t" l="l"/>
            <a:pathLst>
              <a:path h="1157587" w="946327">
                <a:moveTo>
                  <a:pt x="0" y="0"/>
                </a:moveTo>
                <a:lnTo>
                  <a:pt x="946327" y="0"/>
                </a:lnTo>
                <a:lnTo>
                  <a:pt x="946327" y="1157587"/>
                </a:lnTo>
                <a:lnTo>
                  <a:pt x="0" y="1157587"/>
                </a:lnTo>
                <a:lnTo>
                  <a:pt x="0" y="0"/>
                </a:lnTo>
                <a:close/>
              </a:path>
            </a:pathLst>
          </a:custGeom>
          <a:blipFill>
            <a:blip r:embed="rId5"/>
            <a:stretch>
              <a:fillRect l="0" t="0" r="0" b="0"/>
            </a:stretch>
          </a:blipFill>
        </p:spPr>
      </p:sp>
      <p:grpSp>
        <p:nvGrpSpPr>
          <p:cNvPr name="Group 8" id="8"/>
          <p:cNvGrpSpPr/>
          <p:nvPr/>
        </p:nvGrpSpPr>
        <p:grpSpPr>
          <a:xfrm rot="0">
            <a:off x="9563978" y="4087187"/>
            <a:ext cx="7695322" cy="4385684"/>
            <a:chOff x="0" y="0"/>
            <a:chExt cx="10260429" cy="5847579"/>
          </a:xfrm>
        </p:grpSpPr>
        <p:sp>
          <p:nvSpPr>
            <p:cNvPr name="TextBox 9" id="9"/>
            <p:cNvSpPr txBox="true"/>
            <p:nvPr/>
          </p:nvSpPr>
          <p:spPr>
            <a:xfrm rot="0">
              <a:off x="0" y="38100"/>
              <a:ext cx="10260429" cy="4697306"/>
            </a:xfrm>
            <a:prstGeom prst="rect">
              <a:avLst/>
            </a:prstGeom>
          </p:spPr>
          <p:txBody>
            <a:bodyPr anchor="t" rtlCol="false" tIns="0" lIns="0" bIns="0" rIns="0">
              <a:spAutoFit/>
            </a:bodyPr>
            <a:lstStyle/>
            <a:p>
              <a:pPr algn="ctr">
                <a:lnSpc>
                  <a:spcPts val="5900"/>
                </a:lnSpc>
              </a:pPr>
              <a:r>
                <a:rPr lang="en-US" sz="5900">
                  <a:solidFill>
                    <a:srgbClr val="1F264D"/>
                  </a:solidFill>
                  <a:latin typeface="Maharlika"/>
                </a:rPr>
                <a:t>SISTEM INFORMASI PERPUSTAKAAN DI UNIVERSITAS</a:t>
              </a:r>
            </a:p>
            <a:p>
              <a:pPr algn="ctr">
                <a:lnSpc>
                  <a:spcPts val="8999"/>
                </a:lnSpc>
              </a:pPr>
              <a:r>
                <a:rPr lang="en-US" sz="8999">
                  <a:solidFill>
                    <a:srgbClr val="6F50F8"/>
                  </a:solidFill>
                  <a:latin typeface="DM Sans Bold"/>
                </a:rPr>
                <a:t> SIPERPUS</a:t>
              </a:r>
            </a:p>
          </p:txBody>
        </p:sp>
        <p:sp>
          <p:nvSpPr>
            <p:cNvPr name="TextBox 10" id="10"/>
            <p:cNvSpPr txBox="true"/>
            <p:nvPr/>
          </p:nvSpPr>
          <p:spPr>
            <a:xfrm rot="0">
              <a:off x="0" y="5290896"/>
              <a:ext cx="10260429" cy="556683"/>
            </a:xfrm>
            <a:prstGeom prst="rect">
              <a:avLst/>
            </a:prstGeom>
          </p:spPr>
          <p:txBody>
            <a:bodyPr anchor="t" rtlCol="false" tIns="0" lIns="0" bIns="0" rIns="0">
              <a:spAutoFit/>
            </a:bodyPr>
            <a:lstStyle/>
            <a:p>
              <a:pPr algn="ctr">
                <a:lnSpc>
                  <a:spcPts val="3500"/>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true" flipV="false" rot="0">
            <a:off x="13795869" y="4645387"/>
            <a:ext cx="5270382" cy="4861927"/>
          </a:xfrm>
          <a:custGeom>
            <a:avLst/>
            <a:gdLst/>
            <a:ahLst/>
            <a:cxnLst/>
            <a:rect r="r" b="b" t="t" l="l"/>
            <a:pathLst>
              <a:path h="4861927" w="5270382">
                <a:moveTo>
                  <a:pt x="5270381" y="0"/>
                </a:moveTo>
                <a:lnTo>
                  <a:pt x="0" y="0"/>
                </a:lnTo>
                <a:lnTo>
                  <a:pt x="0" y="4861927"/>
                </a:lnTo>
                <a:lnTo>
                  <a:pt x="5270381" y="4861927"/>
                </a:lnTo>
                <a:lnTo>
                  <a:pt x="5270381" y="0"/>
                </a:lnTo>
                <a:close/>
              </a:path>
            </a:pathLst>
          </a:custGeom>
          <a:blipFill>
            <a:blip r:embed="rId2"/>
            <a:stretch>
              <a:fillRect l="0" t="0" r="0" b="0"/>
            </a:stretch>
          </a:blipFill>
        </p:spPr>
      </p:sp>
      <p:sp>
        <p:nvSpPr>
          <p:cNvPr name="AutoShape 3" id="3"/>
          <p:cNvSpPr/>
          <p:nvPr/>
        </p:nvSpPr>
        <p:spPr>
          <a:xfrm rot="0">
            <a:off x="0" y="0"/>
            <a:ext cx="18288000" cy="3718560"/>
          </a:xfrm>
          <a:prstGeom prst="rect">
            <a:avLst/>
          </a:prstGeom>
          <a:solidFill>
            <a:srgbClr val="FFCECE">
              <a:alpha val="69804"/>
            </a:srgbClr>
          </a:solidFill>
        </p:spPr>
      </p:sp>
      <p:sp>
        <p:nvSpPr>
          <p:cNvPr name="Freeform 4" id="4"/>
          <p:cNvSpPr/>
          <p:nvPr/>
        </p:nvSpPr>
        <p:spPr>
          <a:xfrm flipH="false" flipV="false" rot="-1094911">
            <a:off x="12918061" y="1403753"/>
            <a:ext cx="2855832" cy="2866582"/>
          </a:xfrm>
          <a:custGeom>
            <a:avLst/>
            <a:gdLst/>
            <a:ahLst/>
            <a:cxnLst/>
            <a:rect r="r" b="b" t="t" l="l"/>
            <a:pathLst>
              <a:path h="2866582" w="2855832">
                <a:moveTo>
                  <a:pt x="0" y="0"/>
                </a:moveTo>
                <a:lnTo>
                  <a:pt x="2855833" y="0"/>
                </a:lnTo>
                <a:lnTo>
                  <a:pt x="2855833" y="2866582"/>
                </a:lnTo>
                <a:lnTo>
                  <a:pt x="0" y="2866582"/>
                </a:lnTo>
                <a:lnTo>
                  <a:pt x="0" y="0"/>
                </a:lnTo>
                <a:close/>
              </a:path>
            </a:pathLst>
          </a:custGeom>
          <a:blipFill>
            <a:blip r:embed="rId3"/>
            <a:stretch>
              <a:fillRect l="0" t="0" r="0" b="0"/>
            </a:stretch>
          </a:blipFill>
        </p:spPr>
      </p:sp>
      <p:sp>
        <p:nvSpPr>
          <p:cNvPr name="Freeform 5" id="5"/>
          <p:cNvSpPr/>
          <p:nvPr/>
        </p:nvSpPr>
        <p:spPr>
          <a:xfrm flipH="false" flipV="false" rot="-751690">
            <a:off x="10005500" y="-1231953"/>
            <a:ext cx="1751015" cy="2307763"/>
          </a:xfrm>
          <a:custGeom>
            <a:avLst/>
            <a:gdLst/>
            <a:ahLst/>
            <a:cxnLst/>
            <a:rect r="r" b="b" t="t" l="l"/>
            <a:pathLst>
              <a:path h="2307763" w="1751015">
                <a:moveTo>
                  <a:pt x="0" y="0"/>
                </a:moveTo>
                <a:lnTo>
                  <a:pt x="1751015" y="0"/>
                </a:lnTo>
                <a:lnTo>
                  <a:pt x="1751015" y="2307763"/>
                </a:lnTo>
                <a:lnTo>
                  <a:pt x="0" y="2307763"/>
                </a:lnTo>
                <a:lnTo>
                  <a:pt x="0" y="0"/>
                </a:lnTo>
                <a:close/>
              </a:path>
            </a:pathLst>
          </a:custGeom>
          <a:blipFill>
            <a:blip r:embed="rId4"/>
            <a:stretch>
              <a:fillRect l="0" t="0" r="0" b="0"/>
            </a:stretch>
          </a:blipFill>
        </p:spPr>
      </p:sp>
      <p:sp>
        <p:nvSpPr>
          <p:cNvPr name="TextBox 6" id="6"/>
          <p:cNvSpPr txBox="true"/>
          <p:nvPr/>
        </p:nvSpPr>
        <p:spPr>
          <a:xfrm rot="0">
            <a:off x="1028700" y="1773555"/>
            <a:ext cx="9416930" cy="1304925"/>
          </a:xfrm>
          <a:prstGeom prst="rect">
            <a:avLst/>
          </a:prstGeom>
        </p:spPr>
        <p:txBody>
          <a:bodyPr anchor="t" rtlCol="false" tIns="0" lIns="0" bIns="0" rIns="0">
            <a:spAutoFit/>
          </a:bodyPr>
          <a:lstStyle/>
          <a:p>
            <a:pPr algn="l" marL="0" indent="0" lvl="0">
              <a:lnSpc>
                <a:spcPts val="9600"/>
              </a:lnSpc>
            </a:pPr>
            <a:r>
              <a:rPr lang="en-US" sz="8000">
                <a:solidFill>
                  <a:srgbClr val="1F264D"/>
                </a:solidFill>
                <a:latin typeface="Maharlika"/>
              </a:rPr>
              <a:t>Agenda</a:t>
            </a:r>
          </a:p>
        </p:txBody>
      </p:sp>
      <p:sp>
        <p:nvSpPr>
          <p:cNvPr name="TextBox 7" id="7"/>
          <p:cNvSpPr txBox="true"/>
          <p:nvPr/>
        </p:nvSpPr>
        <p:spPr>
          <a:xfrm rot="0">
            <a:off x="1028700" y="5624327"/>
            <a:ext cx="6024896" cy="647065"/>
          </a:xfrm>
          <a:prstGeom prst="rect">
            <a:avLst/>
          </a:prstGeom>
        </p:spPr>
        <p:txBody>
          <a:bodyPr anchor="t" rtlCol="false" tIns="0" lIns="0" bIns="0" rIns="0">
            <a:spAutoFit/>
          </a:bodyPr>
          <a:lstStyle/>
          <a:p>
            <a:pPr marL="734058" indent="-367029" lvl="1">
              <a:lnSpc>
                <a:spcPts val="4759"/>
              </a:lnSpc>
              <a:buFont typeface="Arial"/>
              <a:buChar char="•"/>
            </a:pPr>
            <a:r>
              <a:rPr lang="en-US" sz="3399" u="sng">
                <a:solidFill>
                  <a:srgbClr val="1F264D"/>
                </a:solidFill>
                <a:latin typeface="Times New Roman"/>
              </a:rPr>
              <a:t>Tantangan dan Tujuan</a:t>
            </a:r>
          </a:p>
        </p:txBody>
      </p:sp>
      <p:sp>
        <p:nvSpPr>
          <p:cNvPr name="TextBox 8" id="8"/>
          <p:cNvSpPr txBox="true"/>
          <p:nvPr/>
        </p:nvSpPr>
        <p:spPr>
          <a:xfrm rot="0">
            <a:off x="1028700" y="6499992"/>
            <a:ext cx="6024896" cy="647065"/>
          </a:xfrm>
          <a:prstGeom prst="rect">
            <a:avLst/>
          </a:prstGeom>
        </p:spPr>
        <p:txBody>
          <a:bodyPr anchor="t" rtlCol="false" tIns="0" lIns="0" bIns="0" rIns="0">
            <a:spAutoFit/>
          </a:bodyPr>
          <a:lstStyle/>
          <a:p>
            <a:pPr marL="734058" indent="-367029" lvl="1">
              <a:lnSpc>
                <a:spcPts val="4759"/>
              </a:lnSpc>
              <a:buFont typeface="Arial"/>
              <a:buChar char="•"/>
            </a:pPr>
            <a:r>
              <a:rPr lang="en-US" sz="3399" u="sng">
                <a:solidFill>
                  <a:srgbClr val="1F264D"/>
                </a:solidFill>
                <a:latin typeface="Times New Roman"/>
              </a:rPr>
              <a:t>Rumusan Masalah</a:t>
            </a:r>
          </a:p>
        </p:txBody>
      </p:sp>
      <p:sp>
        <p:nvSpPr>
          <p:cNvPr name="TextBox 9" id="9"/>
          <p:cNvSpPr txBox="true"/>
          <p:nvPr/>
        </p:nvSpPr>
        <p:spPr>
          <a:xfrm rot="0">
            <a:off x="1028700" y="4753292"/>
            <a:ext cx="6024896" cy="647065"/>
          </a:xfrm>
          <a:prstGeom prst="rect">
            <a:avLst/>
          </a:prstGeom>
        </p:spPr>
        <p:txBody>
          <a:bodyPr anchor="t" rtlCol="false" tIns="0" lIns="0" bIns="0" rIns="0">
            <a:spAutoFit/>
          </a:bodyPr>
          <a:lstStyle/>
          <a:p>
            <a:pPr marL="734058" indent="-367029" lvl="1">
              <a:lnSpc>
                <a:spcPts val="4759"/>
              </a:lnSpc>
              <a:buFont typeface="Arial"/>
              <a:buChar char="•"/>
            </a:pPr>
            <a:r>
              <a:rPr lang="en-US" sz="3399" u="sng">
                <a:solidFill>
                  <a:srgbClr val="1F264D"/>
                </a:solidFill>
                <a:latin typeface="Times New Roman"/>
              </a:rPr>
              <a:t>Siperpus ?</a:t>
            </a:r>
          </a:p>
        </p:txBody>
      </p:sp>
      <p:sp>
        <p:nvSpPr>
          <p:cNvPr name="TextBox 10" id="10"/>
          <p:cNvSpPr txBox="true"/>
          <p:nvPr/>
        </p:nvSpPr>
        <p:spPr>
          <a:xfrm rot="0">
            <a:off x="6131552" y="4753292"/>
            <a:ext cx="6024896" cy="647065"/>
          </a:xfrm>
          <a:prstGeom prst="rect">
            <a:avLst/>
          </a:prstGeom>
        </p:spPr>
        <p:txBody>
          <a:bodyPr anchor="t" rtlCol="false" tIns="0" lIns="0" bIns="0" rIns="0">
            <a:spAutoFit/>
          </a:bodyPr>
          <a:lstStyle/>
          <a:p>
            <a:pPr marL="734058" indent="-367029" lvl="1">
              <a:lnSpc>
                <a:spcPts val="4759"/>
              </a:lnSpc>
              <a:buFont typeface="Arial"/>
              <a:buChar char="•"/>
            </a:pPr>
            <a:r>
              <a:rPr lang="en-US" sz="3399" u="sng">
                <a:solidFill>
                  <a:srgbClr val="1F264D"/>
                </a:solidFill>
                <a:latin typeface="Times New Roman"/>
              </a:rPr>
              <a:t>Instalasi</a:t>
            </a:r>
          </a:p>
        </p:txBody>
      </p:sp>
      <p:sp>
        <p:nvSpPr>
          <p:cNvPr name="TextBox 11" id="11"/>
          <p:cNvSpPr txBox="true"/>
          <p:nvPr/>
        </p:nvSpPr>
        <p:spPr>
          <a:xfrm rot="0">
            <a:off x="6131552" y="5624327"/>
            <a:ext cx="6024896" cy="647065"/>
          </a:xfrm>
          <a:prstGeom prst="rect">
            <a:avLst/>
          </a:prstGeom>
        </p:spPr>
        <p:txBody>
          <a:bodyPr anchor="t" rtlCol="false" tIns="0" lIns="0" bIns="0" rIns="0">
            <a:spAutoFit/>
          </a:bodyPr>
          <a:lstStyle/>
          <a:p>
            <a:pPr marL="734058" indent="-367029" lvl="1">
              <a:lnSpc>
                <a:spcPts val="4759"/>
              </a:lnSpc>
              <a:buFont typeface="Arial"/>
              <a:buChar char="•"/>
            </a:pPr>
            <a:r>
              <a:rPr lang="en-US" sz="3399" u="sng">
                <a:solidFill>
                  <a:srgbClr val="1F264D"/>
                </a:solidFill>
                <a:latin typeface="Times New Roman"/>
              </a:rPr>
              <a:t>Isi Folder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true" flipV="false" rot="0">
            <a:off x="13795869" y="4645387"/>
            <a:ext cx="5270382" cy="4861927"/>
          </a:xfrm>
          <a:custGeom>
            <a:avLst/>
            <a:gdLst/>
            <a:ahLst/>
            <a:cxnLst/>
            <a:rect r="r" b="b" t="t" l="l"/>
            <a:pathLst>
              <a:path h="4861927" w="5270382">
                <a:moveTo>
                  <a:pt x="5270381" y="0"/>
                </a:moveTo>
                <a:lnTo>
                  <a:pt x="0" y="0"/>
                </a:lnTo>
                <a:lnTo>
                  <a:pt x="0" y="4861927"/>
                </a:lnTo>
                <a:lnTo>
                  <a:pt x="5270381" y="4861927"/>
                </a:lnTo>
                <a:lnTo>
                  <a:pt x="5270381" y="0"/>
                </a:lnTo>
                <a:close/>
              </a:path>
            </a:pathLst>
          </a:custGeom>
          <a:blipFill>
            <a:blip r:embed="rId2"/>
            <a:stretch>
              <a:fillRect l="0" t="0" r="0" b="0"/>
            </a:stretch>
          </a:blipFill>
        </p:spPr>
      </p:sp>
      <p:sp>
        <p:nvSpPr>
          <p:cNvPr name="AutoShape 3" id="3"/>
          <p:cNvSpPr/>
          <p:nvPr/>
        </p:nvSpPr>
        <p:spPr>
          <a:xfrm rot="0">
            <a:off x="0" y="0"/>
            <a:ext cx="18288000" cy="3718560"/>
          </a:xfrm>
          <a:prstGeom prst="rect">
            <a:avLst/>
          </a:prstGeom>
          <a:solidFill>
            <a:srgbClr val="FFCECE">
              <a:alpha val="69804"/>
            </a:srgbClr>
          </a:solidFill>
        </p:spPr>
      </p:sp>
      <p:sp>
        <p:nvSpPr>
          <p:cNvPr name="Freeform 4" id="4"/>
          <p:cNvSpPr/>
          <p:nvPr/>
        </p:nvSpPr>
        <p:spPr>
          <a:xfrm flipH="false" flipV="false" rot="-1094911">
            <a:off x="12918061" y="1403753"/>
            <a:ext cx="2855832" cy="2866582"/>
          </a:xfrm>
          <a:custGeom>
            <a:avLst/>
            <a:gdLst/>
            <a:ahLst/>
            <a:cxnLst/>
            <a:rect r="r" b="b" t="t" l="l"/>
            <a:pathLst>
              <a:path h="2866582" w="2855832">
                <a:moveTo>
                  <a:pt x="0" y="0"/>
                </a:moveTo>
                <a:lnTo>
                  <a:pt x="2855833" y="0"/>
                </a:lnTo>
                <a:lnTo>
                  <a:pt x="2855833" y="2866582"/>
                </a:lnTo>
                <a:lnTo>
                  <a:pt x="0" y="2866582"/>
                </a:lnTo>
                <a:lnTo>
                  <a:pt x="0" y="0"/>
                </a:lnTo>
                <a:close/>
              </a:path>
            </a:pathLst>
          </a:custGeom>
          <a:blipFill>
            <a:blip r:embed="rId3"/>
            <a:stretch>
              <a:fillRect l="0" t="0" r="0" b="0"/>
            </a:stretch>
          </a:blipFill>
        </p:spPr>
      </p:sp>
      <p:sp>
        <p:nvSpPr>
          <p:cNvPr name="Freeform 5" id="5"/>
          <p:cNvSpPr/>
          <p:nvPr/>
        </p:nvSpPr>
        <p:spPr>
          <a:xfrm flipH="false" flipV="false" rot="-751690">
            <a:off x="10005500" y="-1231953"/>
            <a:ext cx="1751015" cy="2307763"/>
          </a:xfrm>
          <a:custGeom>
            <a:avLst/>
            <a:gdLst/>
            <a:ahLst/>
            <a:cxnLst/>
            <a:rect r="r" b="b" t="t" l="l"/>
            <a:pathLst>
              <a:path h="2307763" w="1751015">
                <a:moveTo>
                  <a:pt x="0" y="0"/>
                </a:moveTo>
                <a:lnTo>
                  <a:pt x="1751015" y="0"/>
                </a:lnTo>
                <a:lnTo>
                  <a:pt x="1751015" y="2307763"/>
                </a:lnTo>
                <a:lnTo>
                  <a:pt x="0" y="2307763"/>
                </a:lnTo>
                <a:lnTo>
                  <a:pt x="0" y="0"/>
                </a:lnTo>
                <a:close/>
              </a:path>
            </a:pathLst>
          </a:custGeom>
          <a:blipFill>
            <a:blip r:embed="rId4"/>
            <a:stretch>
              <a:fillRect l="0" t="0" r="0" b="0"/>
            </a:stretch>
          </a:blipFill>
        </p:spPr>
      </p:sp>
      <p:sp>
        <p:nvSpPr>
          <p:cNvPr name="TextBox 6" id="6"/>
          <p:cNvSpPr txBox="true"/>
          <p:nvPr/>
        </p:nvSpPr>
        <p:spPr>
          <a:xfrm rot="0">
            <a:off x="359116" y="2251256"/>
            <a:ext cx="9416930" cy="1095375"/>
          </a:xfrm>
          <a:prstGeom prst="rect">
            <a:avLst/>
          </a:prstGeom>
        </p:spPr>
        <p:txBody>
          <a:bodyPr anchor="t" rtlCol="false" tIns="0" lIns="0" bIns="0" rIns="0">
            <a:spAutoFit/>
          </a:bodyPr>
          <a:lstStyle/>
          <a:p>
            <a:pPr algn="l" marL="0" indent="0" lvl="0">
              <a:lnSpc>
                <a:spcPts val="8040"/>
              </a:lnSpc>
            </a:pPr>
            <a:r>
              <a:rPr lang="en-US" sz="6700">
                <a:solidFill>
                  <a:srgbClr val="1F264D"/>
                </a:solidFill>
                <a:latin typeface="Maharlika"/>
              </a:rPr>
              <a:t>Anggota Kelompok 2 :</a:t>
            </a:r>
          </a:p>
        </p:txBody>
      </p:sp>
      <p:sp>
        <p:nvSpPr>
          <p:cNvPr name="TextBox 7" id="7"/>
          <p:cNvSpPr txBox="true"/>
          <p:nvPr/>
        </p:nvSpPr>
        <p:spPr>
          <a:xfrm rot="0">
            <a:off x="1243126" y="4512037"/>
            <a:ext cx="9637881" cy="2954655"/>
          </a:xfrm>
          <a:prstGeom prst="rect">
            <a:avLst/>
          </a:prstGeom>
        </p:spPr>
        <p:txBody>
          <a:bodyPr anchor="t" rtlCol="false" tIns="0" lIns="0" bIns="0" rIns="0">
            <a:spAutoFit/>
          </a:bodyPr>
          <a:lstStyle/>
          <a:p>
            <a:pPr marL="712468" indent="-356234" lvl="1">
              <a:lnSpc>
                <a:spcPts val="4619"/>
              </a:lnSpc>
              <a:buFont typeface="Arial"/>
              <a:buChar char="•"/>
            </a:pPr>
            <a:r>
              <a:rPr lang="en-US" sz="3299" u="sng">
                <a:solidFill>
                  <a:srgbClr val="1F264D"/>
                </a:solidFill>
                <a:latin typeface="Times New Roman Bold"/>
              </a:rPr>
              <a:t>Hadiyatul Jannah     (5210311014)</a:t>
            </a:r>
          </a:p>
          <a:p>
            <a:pPr marL="712468" indent="-356234" lvl="1">
              <a:lnSpc>
                <a:spcPts val="4619"/>
              </a:lnSpc>
              <a:buFont typeface="Arial"/>
              <a:buChar char="•"/>
            </a:pPr>
            <a:r>
              <a:rPr lang="en-US" sz="3299" u="sng">
                <a:solidFill>
                  <a:srgbClr val="1F264D"/>
                </a:solidFill>
                <a:latin typeface="Times New Roman Bold"/>
              </a:rPr>
              <a:t>Nur Alfiyani Rakhmawati   (5210311017)</a:t>
            </a:r>
          </a:p>
          <a:p>
            <a:pPr marL="712468" indent="-356234" lvl="1">
              <a:lnSpc>
                <a:spcPts val="4619"/>
              </a:lnSpc>
              <a:buFont typeface="Arial"/>
              <a:buChar char="•"/>
            </a:pPr>
            <a:r>
              <a:rPr lang="en-US" sz="3299" u="sng">
                <a:solidFill>
                  <a:srgbClr val="1F264D"/>
                </a:solidFill>
                <a:latin typeface="Times New Roman Bold"/>
              </a:rPr>
              <a:t>Aulia Safira Putri     (5210311021)</a:t>
            </a:r>
          </a:p>
          <a:p>
            <a:pPr marL="712468" indent="-356234" lvl="1">
              <a:lnSpc>
                <a:spcPts val="4619"/>
              </a:lnSpc>
              <a:buFont typeface="Arial"/>
              <a:buChar char="•"/>
            </a:pPr>
            <a:r>
              <a:rPr lang="en-US" sz="3299" u="sng">
                <a:solidFill>
                  <a:srgbClr val="1F264D"/>
                </a:solidFill>
                <a:latin typeface="Times New Roman Bold"/>
              </a:rPr>
              <a:t>Farahdiba Amalia Almanda    (5210311036</a:t>
            </a:r>
            <a:r>
              <a:rPr lang="en-US" sz="3299" u="sng">
                <a:solidFill>
                  <a:srgbClr val="1F264D"/>
                </a:solidFill>
                <a:latin typeface="Times New Roman"/>
              </a:rPr>
              <a:t>)</a:t>
            </a:r>
          </a:p>
          <a:p>
            <a:pPr>
              <a:lnSpc>
                <a:spcPts val="461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6F50F8"/>
        </a:solidFill>
      </p:bgPr>
    </p:bg>
    <p:spTree>
      <p:nvGrpSpPr>
        <p:cNvPr id="1" name=""/>
        <p:cNvGrpSpPr/>
        <p:nvPr/>
      </p:nvGrpSpPr>
      <p:grpSpPr>
        <a:xfrm>
          <a:off x="0" y="0"/>
          <a:ext cx="0" cy="0"/>
          <a:chOff x="0" y="0"/>
          <a:chExt cx="0" cy="0"/>
        </a:xfrm>
      </p:grpSpPr>
      <p:grpSp>
        <p:nvGrpSpPr>
          <p:cNvPr name="Group 2" id="2"/>
          <p:cNvGrpSpPr/>
          <p:nvPr/>
        </p:nvGrpSpPr>
        <p:grpSpPr>
          <a:xfrm rot="0">
            <a:off x="2934062" y="4384482"/>
            <a:ext cx="12419876" cy="4192357"/>
            <a:chOff x="0" y="0"/>
            <a:chExt cx="2528289" cy="853430"/>
          </a:xfrm>
        </p:grpSpPr>
        <p:sp>
          <p:nvSpPr>
            <p:cNvPr name="Freeform 3" id="3"/>
            <p:cNvSpPr/>
            <p:nvPr/>
          </p:nvSpPr>
          <p:spPr>
            <a:xfrm flipH="false" flipV="false" rot="0">
              <a:off x="0" y="0"/>
              <a:ext cx="2528289" cy="853430"/>
            </a:xfrm>
            <a:custGeom>
              <a:avLst/>
              <a:gdLst/>
              <a:ahLst/>
              <a:cxnLst/>
              <a:rect r="r" b="b" t="t" l="l"/>
              <a:pathLst>
                <a:path h="853430" w="2528289">
                  <a:moveTo>
                    <a:pt x="6857" y="0"/>
                  </a:moveTo>
                  <a:lnTo>
                    <a:pt x="2521433" y="0"/>
                  </a:lnTo>
                  <a:cubicBezTo>
                    <a:pt x="2525219" y="0"/>
                    <a:pt x="2528289" y="3070"/>
                    <a:pt x="2528289" y="6857"/>
                  </a:cubicBezTo>
                  <a:lnTo>
                    <a:pt x="2528289" y="846573"/>
                  </a:lnTo>
                  <a:cubicBezTo>
                    <a:pt x="2528289" y="850360"/>
                    <a:pt x="2525219" y="853430"/>
                    <a:pt x="2521433" y="853430"/>
                  </a:cubicBezTo>
                  <a:lnTo>
                    <a:pt x="6857" y="853430"/>
                  </a:lnTo>
                  <a:cubicBezTo>
                    <a:pt x="3070" y="853430"/>
                    <a:pt x="0" y="850360"/>
                    <a:pt x="0" y="846573"/>
                  </a:cubicBezTo>
                  <a:lnTo>
                    <a:pt x="0" y="6857"/>
                  </a:lnTo>
                  <a:cubicBezTo>
                    <a:pt x="0" y="3070"/>
                    <a:pt x="3070" y="0"/>
                    <a:pt x="6857" y="0"/>
                  </a:cubicBezTo>
                  <a:close/>
                </a:path>
              </a:pathLst>
            </a:custGeom>
            <a:solidFill>
              <a:srgbClr val="FFCECE"/>
            </a:solidFill>
          </p:spPr>
        </p:sp>
        <p:sp>
          <p:nvSpPr>
            <p:cNvPr name="TextBox 4" id="4"/>
            <p:cNvSpPr txBox="true"/>
            <p:nvPr/>
          </p:nvSpPr>
          <p:spPr>
            <a:xfrm>
              <a:off x="0" y="-104775"/>
              <a:ext cx="2528289" cy="958205"/>
            </a:xfrm>
            <a:prstGeom prst="rect">
              <a:avLst/>
            </a:prstGeom>
          </p:spPr>
          <p:txBody>
            <a:bodyPr anchor="ctr" rtlCol="false" tIns="254000" lIns="254000" bIns="254000" rIns="254000"/>
            <a:lstStyle/>
            <a:p>
              <a:pPr algn="ctr">
                <a:lnSpc>
                  <a:spcPts val="4419"/>
                </a:lnSpc>
              </a:pPr>
            </a:p>
            <a:p>
              <a:pPr algn="ctr">
                <a:lnSpc>
                  <a:spcPts val="3770"/>
                </a:lnSpc>
              </a:pPr>
              <a:r>
                <a:rPr lang="en-US" sz="2900">
                  <a:solidFill>
                    <a:srgbClr val="1F264D"/>
                  </a:solidFill>
                  <a:latin typeface="Times New Roman"/>
                </a:rPr>
                <a:t>"Siperpus" adalah singkatan dari "Sistem Informasi Perpustakaan." Siperpus adalah  sistem yang dirancang khusus untuk membantu dalam pengelolaan dan otomatisasi proses di perpustakaan. Tujuan utama Sistem Informasi Perpustakaan adalah meningkatkan efisiensi manajemen perpustakaan, memudahkan akses informasi, dan menyediakan layanan yang lebih baik kepada pengguna perpustakaan.</a:t>
              </a:r>
            </a:p>
          </p:txBody>
        </p:sp>
      </p:grpSp>
      <p:sp>
        <p:nvSpPr>
          <p:cNvPr name="Freeform 5" id="5"/>
          <p:cNvSpPr/>
          <p:nvPr/>
        </p:nvSpPr>
        <p:spPr>
          <a:xfrm flipH="false" flipV="false" rot="-694259">
            <a:off x="-1078132" y="7494286"/>
            <a:ext cx="4213664" cy="4113590"/>
          </a:xfrm>
          <a:custGeom>
            <a:avLst/>
            <a:gdLst/>
            <a:ahLst/>
            <a:cxnLst/>
            <a:rect r="r" b="b" t="t" l="l"/>
            <a:pathLst>
              <a:path h="4113590" w="4213664">
                <a:moveTo>
                  <a:pt x="0" y="0"/>
                </a:moveTo>
                <a:lnTo>
                  <a:pt x="4213664" y="0"/>
                </a:lnTo>
                <a:lnTo>
                  <a:pt x="4213664" y="4113589"/>
                </a:lnTo>
                <a:lnTo>
                  <a:pt x="0" y="4113589"/>
                </a:lnTo>
                <a:lnTo>
                  <a:pt x="0" y="0"/>
                </a:lnTo>
                <a:close/>
              </a:path>
            </a:pathLst>
          </a:custGeom>
          <a:blipFill>
            <a:blip r:embed="rId2"/>
            <a:stretch>
              <a:fillRect l="0" t="0" r="0" b="0"/>
            </a:stretch>
          </a:blipFill>
        </p:spPr>
      </p:sp>
      <p:sp>
        <p:nvSpPr>
          <p:cNvPr name="Freeform 6" id="6"/>
          <p:cNvSpPr/>
          <p:nvPr/>
        </p:nvSpPr>
        <p:spPr>
          <a:xfrm flipH="false" flipV="false" rot="0">
            <a:off x="12536281" y="865184"/>
            <a:ext cx="4529515" cy="2542190"/>
          </a:xfrm>
          <a:custGeom>
            <a:avLst/>
            <a:gdLst/>
            <a:ahLst/>
            <a:cxnLst/>
            <a:rect r="r" b="b" t="t" l="l"/>
            <a:pathLst>
              <a:path h="2542190" w="4529515">
                <a:moveTo>
                  <a:pt x="0" y="0"/>
                </a:moveTo>
                <a:lnTo>
                  <a:pt x="4529514" y="0"/>
                </a:lnTo>
                <a:lnTo>
                  <a:pt x="4529514" y="2542190"/>
                </a:lnTo>
                <a:lnTo>
                  <a:pt x="0" y="2542190"/>
                </a:lnTo>
                <a:lnTo>
                  <a:pt x="0" y="0"/>
                </a:lnTo>
                <a:close/>
              </a:path>
            </a:pathLst>
          </a:custGeom>
          <a:blipFill>
            <a:blip r:embed="rId3"/>
            <a:stretch>
              <a:fillRect l="0" t="0" r="0" b="0"/>
            </a:stretch>
          </a:blipFill>
        </p:spPr>
      </p:sp>
      <p:grpSp>
        <p:nvGrpSpPr>
          <p:cNvPr name="Group 7" id="7"/>
          <p:cNvGrpSpPr/>
          <p:nvPr/>
        </p:nvGrpSpPr>
        <p:grpSpPr>
          <a:xfrm rot="0">
            <a:off x="1222205" y="1028700"/>
            <a:ext cx="2772729" cy="668149"/>
            <a:chOff x="0" y="0"/>
            <a:chExt cx="3696972" cy="890865"/>
          </a:xfrm>
        </p:grpSpPr>
        <p:sp>
          <p:nvSpPr>
            <p:cNvPr name="Freeform 8" id="8"/>
            <p:cNvSpPr/>
            <p:nvPr/>
          </p:nvSpPr>
          <p:spPr>
            <a:xfrm flipH="false" flipV="false" rot="0">
              <a:off x="0" y="0"/>
              <a:ext cx="3696972" cy="890865"/>
            </a:xfrm>
            <a:custGeom>
              <a:avLst/>
              <a:gdLst/>
              <a:ahLst/>
              <a:cxnLst/>
              <a:rect r="r" b="b" t="t" l="l"/>
              <a:pathLst>
                <a:path h="890865" w="3696972">
                  <a:moveTo>
                    <a:pt x="0" y="0"/>
                  </a:moveTo>
                  <a:lnTo>
                    <a:pt x="3696972" y="0"/>
                  </a:lnTo>
                  <a:lnTo>
                    <a:pt x="3696972" y="890865"/>
                  </a:lnTo>
                  <a:lnTo>
                    <a:pt x="0" y="890865"/>
                  </a:lnTo>
                  <a:lnTo>
                    <a:pt x="0" y="0"/>
                  </a:lnTo>
                  <a:close/>
                </a:path>
              </a:pathLst>
            </a:custGeom>
            <a:blipFill>
              <a:blip r:embed="rId4"/>
              <a:stretch>
                <a:fillRect l="0" t="-7060" r="0" b="-7060"/>
              </a:stretch>
            </a:blipFill>
          </p:spPr>
        </p:sp>
        <p:sp>
          <p:nvSpPr>
            <p:cNvPr name="TextBox 9" id="9"/>
            <p:cNvSpPr txBox="true"/>
            <p:nvPr/>
          </p:nvSpPr>
          <p:spPr>
            <a:xfrm rot="0">
              <a:off x="490179" y="181309"/>
              <a:ext cx="2813531" cy="382198"/>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rPr>
                <a:t>Ke Halaman Agenda</a:t>
              </a:r>
            </a:p>
          </p:txBody>
        </p:sp>
      </p:grpSp>
      <p:sp>
        <p:nvSpPr>
          <p:cNvPr name="TextBox 10" id="10"/>
          <p:cNvSpPr txBox="true"/>
          <p:nvPr/>
        </p:nvSpPr>
        <p:spPr>
          <a:xfrm rot="0">
            <a:off x="1222205" y="2216749"/>
            <a:ext cx="10522977" cy="1190625"/>
          </a:xfrm>
          <a:prstGeom prst="rect">
            <a:avLst/>
          </a:prstGeom>
        </p:spPr>
        <p:txBody>
          <a:bodyPr anchor="t" rtlCol="false" tIns="0" lIns="0" bIns="0" rIns="0">
            <a:spAutoFit/>
          </a:bodyPr>
          <a:lstStyle/>
          <a:p>
            <a:pPr>
              <a:lnSpc>
                <a:spcPts val="8399"/>
              </a:lnSpc>
            </a:pPr>
            <a:r>
              <a:rPr lang="en-US" sz="6999">
                <a:solidFill>
                  <a:srgbClr val="F4F4F4"/>
                </a:solidFill>
                <a:latin typeface="Times New Roman Bold"/>
              </a:rPr>
              <a:t> SIPERPUS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0" y="0"/>
            <a:ext cx="9144000" cy="10287000"/>
          </a:xfrm>
          <a:prstGeom prst="rect">
            <a:avLst/>
          </a:prstGeom>
          <a:solidFill>
            <a:srgbClr val="6F50F8">
              <a:alpha val="69804"/>
            </a:srgbClr>
          </a:solidFill>
        </p:spPr>
      </p:sp>
      <p:sp>
        <p:nvSpPr>
          <p:cNvPr name="Freeform 3" id="3"/>
          <p:cNvSpPr/>
          <p:nvPr/>
        </p:nvSpPr>
        <p:spPr>
          <a:xfrm flipH="false" flipV="false" rot="-8259711">
            <a:off x="828112" y="5507256"/>
            <a:ext cx="4213664" cy="4113590"/>
          </a:xfrm>
          <a:custGeom>
            <a:avLst/>
            <a:gdLst/>
            <a:ahLst/>
            <a:cxnLst/>
            <a:rect r="r" b="b" t="t" l="l"/>
            <a:pathLst>
              <a:path h="4113590" w="4213664">
                <a:moveTo>
                  <a:pt x="0" y="0"/>
                </a:moveTo>
                <a:lnTo>
                  <a:pt x="4213664" y="0"/>
                </a:lnTo>
                <a:lnTo>
                  <a:pt x="4213664" y="4113590"/>
                </a:lnTo>
                <a:lnTo>
                  <a:pt x="0" y="4113590"/>
                </a:lnTo>
                <a:lnTo>
                  <a:pt x="0" y="0"/>
                </a:lnTo>
                <a:close/>
              </a:path>
            </a:pathLst>
          </a:custGeom>
          <a:blipFill>
            <a:blip r:embed="rId2"/>
            <a:stretch>
              <a:fillRect l="0" t="0" r="0" b="0"/>
            </a:stretch>
          </a:blipFill>
        </p:spPr>
      </p:sp>
      <p:sp>
        <p:nvSpPr>
          <p:cNvPr name="Freeform 4" id="4"/>
          <p:cNvSpPr/>
          <p:nvPr/>
        </p:nvSpPr>
        <p:spPr>
          <a:xfrm flipH="false" flipV="false" rot="0">
            <a:off x="2414997" y="4056761"/>
            <a:ext cx="4782257" cy="4867437"/>
          </a:xfrm>
          <a:custGeom>
            <a:avLst/>
            <a:gdLst/>
            <a:ahLst/>
            <a:cxnLst/>
            <a:rect r="r" b="b" t="t" l="l"/>
            <a:pathLst>
              <a:path h="4867437" w="4782257">
                <a:moveTo>
                  <a:pt x="0" y="0"/>
                </a:moveTo>
                <a:lnTo>
                  <a:pt x="4782257" y="0"/>
                </a:lnTo>
                <a:lnTo>
                  <a:pt x="4782257" y="4867438"/>
                </a:lnTo>
                <a:lnTo>
                  <a:pt x="0" y="4867438"/>
                </a:lnTo>
                <a:lnTo>
                  <a:pt x="0" y="0"/>
                </a:lnTo>
                <a:close/>
              </a:path>
            </a:pathLst>
          </a:custGeom>
          <a:blipFill>
            <a:blip r:embed="rId3"/>
            <a:stretch>
              <a:fillRect l="0" t="0" r="0" b="0"/>
            </a:stretch>
          </a:blipFill>
        </p:spPr>
      </p:sp>
      <p:sp>
        <p:nvSpPr>
          <p:cNvPr name="TextBox 5" id="5"/>
          <p:cNvSpPr txBox="true"/>
          <p:nvPr/>
        </p:nvSpPr>
        <p:spPr>
          <a:xfrm rot="0">
            <a:off x="1028700" y="1028700"/>
            <a:ext cx="7183842" cy="2114550"/>
          </a:xfrm>
          <a:prstGeom prst="rect">
            <a:avLst/>
          </a:prstGeom>
        </p:spPr>
        <p:txBody>
          <a:bodyPr anchor="t" rtlCol="false" tIns="0" lIns="0" bIns="0" rIns="0">
            <a:spAutoFit/>
          </a:bodyPr>
          <a:lstStyle/>
          <a:p>
            <a:pPr algn="ctr">
              <a:lnSpc>
                <a:spcPts val="8399"/>
              </a:lnSpc>
            </a:pPr>
            <a:r>
              <a:rPr lang="en-US" sz="6999">
                <a:solidFill>
                  <a:srgbClr val="1F264D"/>
                </a:solidFill>
                <a:latin typeface="DM Sans Bold"/>
              </a:rPr>
              <a:t>Tantangan dan Tujuan</a:t>
            </a:r>
          </a:p>
        </p:txBody>
      </p:sp>
      <p:grpSp>
        <p:nvGrpSpPr>
          <p:cNvPr name="Group 6" id="6"/>
          <p:cNvGrpSpPr/>
          <p:nvPr/>
        </p:nvGrpSpPr>
        <p:grpSpPr>
          <a:xfrm rot="0">
            <a:off x="10384038" y="1028700"/>
            <a:ext cx="7008819" cy="5780398"/>
            <a:chOff x="0" y="0"/>
            <a:chExt cx="9345092" cy="7707197"/>
          </a:xfrm>
        </p:grpSpPr>
        <p:sp>
          <p:nvSpPr>
            <p:cNvPr name="TextBox 7" id="7"/>
            <p:cNvSpPr txBox="true"/>
            <p:nvPr/>
          </p:nvSpPr>
          <p:spPr>
            <a:xfrm rot="0">
              <a:off x="0" y="-9525"/>
              <a:ext cx="9345092" cy="657225"/>
            </a:xfrm>
            <a:prstGeom prst="rect">
              <a:avLst/>
            </a:prstGeom>
          </p:spPr>
          <p:txBody>
            <a:bodyPr anchor="t" rtlCol="false" tIns="0" lIns="0" bIns="0" rIns="0">
              <a:spAutoFit/>
            </a:bodyPr>
            <a:lstStyle/>
            <a:p>
              <a:pPr algn="l" marL="0" indent="0" lvl="0">
                <a:lnSpc>
                  <a:spcPts val="3840"/>
                </a:lnSpc>
                <a:spcBef>
                  <a:spcPct val="0"/>
                </a:spcBef>
              </a:pPr>
              <a:r>
                <a:rPr lang="en-US" sz="3200">
                  <a:solidFill>
                    <a:srgbClr val="1F264D"/>
                  </a:solidFill>
                  <a:latin typeface="DM Sans Bold"/>
                </a:rPr>
                <a:t>Tantangan</a:t>
              </a:r>
            </a:p>
          </p:txBody>
        </p:sp>
        <p:sp>
          <p:nvSpPr>
            <p:cNvPr name="TextBox 8" id="8"/>
            <p:cNvSpPr txBox="true"/>
            <p:nvPr/>
          </p:nvSpPr>
          <p:spPr>
            <a:xfrm rot="0">
              <a:off x="0" y="1099898"/>
              <a:ext cx="9345092" cy="1918335"/>
            </a:xfrm>
            <a:prstGeom prst="rect">
              <a:avLst/>
            </a:prstGeom>
          </p:spPr>
          <p:txBody>
            <a:bodyPr anchor="t" rtlCol="false" tIns="0" lIns="0" bIns="0" rIns="0">
              <a:spAutoFit/>
            </a:bodyPr>
            <a:lstStyle/>
            <a:p>
              <a:pPr marL="582928" indent="-291464" lvl="1">
                <a:lnSpc>
                  <a:spcPts val="3779"/>
                </a:lnSpc>
                <a:buFont typeface="Arial"/>
                <a:buChar char="•"/>
              </a:pPr>
              <a:r>
                <a:rPr lang="en-US" sz="2699">
                  <a:solidFill>
                    <a:srgbClr val="1F264D"/>
                  </a:solidFill>
                  <a:latin typeface="Times New Roman"/>
                </a:rPr>
                <a:t>Ketidakakuratan Data.</a:t>
              </a:r>
            </a:p>
            <a:p>
              <a:pPr marL="582928" indent="-291464" lvl="1">
                <a:lnSpc>
                  <a:spcPts val="3779"/>
                </a:lnSpc>
                <a:buFont typeface="Arial"/>
                <a:buChar char="•"/>
              </a:pPr>
              <a:r>
                <a:rPr lang="en-US" sz="2699">
                  <a:solidFill>
                    <a:srgbClr val="1F264D"/>
                  </a:solidFill>
                  <a:latin typeface="Times New Roman"/>
                </a:rPr>
                <a:t>Overbooking dan Keterlambatan.</a:t>
              </a:r>
            </a:p>
            <a:p>
              <a:pPr marL="582928" indent="-291464" lvl="1">
                <a:lnSpc>
                  <a:spcPts val="3779"/>
                </a:lnSpc>
                <a:buFont typeface="Arial"/>
                <a:buChar char="•"/>
              </a:pPr>
              <a:r>
                <a:rPr lang="en-US" sz="2699">
                  <a:solidFill>
                    <a:srgbClr val="1F264D"/>
                  </a:solidFill>
                  <a:latin typeface="Times New Roman"/>
                </a:rPr>
                <a:t>Pengelolaan Administratif yang Rumit.</a:t>
              </a:r>
            </a:p>
          </p:txBody>
        </p:sp>
        <p:sp>
          <p:nvSpPr>
            <p:cNvPr name="TextBox 9" id="9"/>
            <p:cNvSpPr txBox="true"/>
            <p:nvPr/>
          </p:nvSpPr>
          <p:spPr>
            <a:xfrm rot="0">
              <a:off x="0" y="4679439"/>
              <a:ext cx="9345092" cy="657225"/>
            </a:xfrm>
            <a:prstGeom prst="rect">
              <a:avLst/>
            </a:prstGeom>
          </p:spPr>
          <p:txBody>
            <a:bodyPr anchor="t" rtlCol="false" tIns="0" lIns="0" bIns="0" rIns="0">
              <a:spAutoFit/>
            </a:bodyPr>
            <a:lstStyle/>
            <a:p>
              <a:pPr algn="l" marL="0" indent="0" lvl="0">
                <a:lnSpc>
                  <a:spcPts val="3840"/>
                </a:lnSpc>
                <a:spcBef>
                  <a:spcPct val="0"/>
                </a:spcBef>
              </a:pPr>
              <a:r>
                <a:rPr lang="en-US" sz="3200">
                  <a:solidFill>
                    <a:srgbClr val="1F264D"/>
                  </a:solidFill>
                  <a:latin typeface="DM Sans Bold"/>
                </a:rPr>
                <a:t>Tujuan</a:t>
              </a:r>
            </a:p>
          </p:txBody>
        </p:sp>
        <p:sp>
          <p:nvSpPr>
            <p:cNvPr name="TextBox 10" id="10"/>
            <p:cNvSpPr txBox="true"/>
            <p:nvPr/>
          </p:nvSpPr>
          <p:spPr>
            <a:xfrm rot="0">
              <a:off x="0" y="5788862"/>
              <a:ext cx="9345092" cy="1918335"/>
            </a:xfrm>
            <a:prstGeom prst="rect">
              <a:avLst/>
            </a:prstGeom>
          </p:spPr>
          <p:txBody>
            <a:bodyPr anchor="t" rtlCol="false" tIns="0" lIns="0" bIns="0" rIns="0">
              <a:spAutoFit/>
            </a:bodyPr>
            <a:lstStyle/>
            <a:p>
              <a:pPr marL="582928" indent="-291464" lvl="1">
                <a:lnSpc>
                  <a:spcPts val="3779"/>
                </a:lnSpc>
                <a:buFont typeface="Arial"/>
                <a:buChar char="•"/>
              </a:pPr>
              <a:r>
                <a:rPr lang="en-US" sz="2699">
                  <a:solidFill>
                    <a:srgbClr val="1F264D"/>
                  </a:solidFill>
                  <a:latin typeface="Times New Roman"/>
                </a:rPr>
                <a:t>Peningkatan Ketepatan Data.</a:t>
              </a:r>
            </a:p>
            <a:p>
              <a:pPr marL="582928" indent="-291464" lvl="1">
                <a:lnSpc>
                  <a:spcPts val="3779"/>
                </a:lnSpc>
                <a:buFont typeface="Arial"/>
                <a:buChar char="•"/>
              </a:pPr>
              <a:r>
                <a:rPr lang="en-US" sz="2699">
                  <a:solidFill>
                    <a:srgbClr val="1F264D"/>
                  </a:solidFill>
                  <a:latin typeface="Times New Roman"/>
                </a:rPr>
                <a:t>Optimasi Sistem Informasi Perpustakaan.</a:t>
              </a:r>
            </a:p>
            <a:p>
              <a:pPr marL="582928" indent="-291464" lvl="1">
                <a:lnSpc>
                  <a:spcPts val="3779"/>
                </a:lnSpc>
                <a:buFont typeface="Arial"/>
                <a:buChar char="•"/>
              </a:pPr>
              <a:r>
                <a:rPr lang="en-US" sz="2699">
                  <a:solidFill>
                    <a:srgbClr val="1F264D"/>
                  </a:solidFill>
                  <a:latin typeface="Times New Roman"/>
                </a:rPr>
                <a:t>Pengembangan Kebijakan dan Prosedur.</a:t>
              </a:r>
            </a:p>
          </p:txBody>
        </p:sp>
      </p:grpSp>
      <p:grpSp>
        <p:nvGrpSpPr>
          <p:cNvPr name="Group 11" id="11"/>
          <p:cNvGrpSpPr/>
          <p:nvPr/>
        </p:nvGrpSpPr>
        <p:grpSpPr>
          <a:xfrm rot="0">
            <a:off x="14620128" y="8590124"/>
            <a:ext cx="2772729" cy="668149"/>
            <a:chOff x="0" y="0"/>
            <a:chExt cx="3696972" cy="890865"/>
          </a:xfrm>
        </p:grpSpPr>
        <p:sp>
          <p:nvSpPr>
            <p:cNvPr name="Freeform 12" id="12"/>
            <p:cNvSpPr/>
            <p:nvPr/>
          </p:nvSpPr>
          <p:spPr>
            <a:xfrm flipH="false" flipV="false" rot="0">
              <a:off x="0" y="0"/>
              <a:ext cx="3696972" cy="890865"/>
            </a:xfrm>
            <a:custGeom>
              <a:avLst/>
              <a:gdLst/>
              <a:ahLst/>
              <a:cxnLst/>
              <a:rect r="r" b="b" t="t" l="l"/>
              <a:pathLst>
                <a:path h="890865" w="3696972">
                  <a:moveTo>
                    <a:pt x="0" y="0"/>
                  </a:moveTo>
                  <a:lnTo>
                    <a:pt x="3696972" y="0"/>
                  </a:lnTo>
                  <a:lnTo>
                    <a:pt x="3696972" y="890865"/>
                  </a:lnTo>
                  <a:lnTo>
                    <a:pt x="0" y="890865"/>
                  </a:lnTo>
                  <a:lnTo>
                    <a:pt x="0" y="0"/>
                  </a:lnTo>
                  <a:close/>
                </a:path>
              </a:pathLst>
            </a:custGeom>
            <a:blipFill>
              <a:blip r:embed="rId4"/>
              <a:stretch>
                <a:fillRect l="0" t="-7060" r="0" b="-7060"/>
              </a:stretch>
            </a:blipFill>
          </p:spPr>
        </p:sp>
        <p:sp>
          <p:nvSpPr>
            <p:cNvPr name="TextBox 13" id="13"/>
            <p:cNvSpPr txBox="true"/>
            <p:nvPr/>
          </p:nvSpPr>
          <p:spPr>
            <a:xfrm rot="0">
              <a:off x="490179" y="181309"/>
              <a:ext cx="2813531" cy="382198"/>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rPr>
                <a:t>Ke Halaman Agenda</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6F50F8"/>
        </a:solidFill>
      </p:bgPr>
    </p:bg>
    <p:spTree>
      <p:nvGrpSpPr>
        <p:cNvPr id="1" name=""/>
        <p:cNvGrpSpPr/>
        <p:nvPr/>
      </p:nvGrpSpPr>
      <p:grpSpPr>
        <a:xfrm>
          <a:off x="0" y="0"/>
          <a:ext cx="0" cy="0"/>
          <a:chOff x="0" y="0"/>
          <a:chExt cx="0" cy="0"/>
        </a:xfrm>
      </p:grpSpPr>
      <p:sp>
        <p:nvSpPr>
          <p:cNvPr name="Freeform 2" id="2"/>
          <p:cNvSpPr/>
          <p:nvPr/>
        </p:nvSpPr>
        <p:spPr>
          <a:xfrm flipH="false" flipV="false" rot="0">
            <a:off x="8123263" y="1619270"/>
            <a:ext cx="2041475" cy="1566832"/>
          </a:xfrm>
          <a:custGeom>
            <a:avLst/>
            <a:gdLst/>
            <a:ahLst/>
            <a:cxnLst/>
            <a:rect r="r" b="b" t="t" l="l"/>
            <a:pathLst>
              <a:path h="1566832" w="2041475">
                <a:moveTo>
                  <a:pt x="0" y="0"/>
                </a:moveTo>
                <a:lnTo>
                  <a:pt x="2041474" y="0"/>
                </a:lnTo>
                <a:lnTo>
                  <a:pt x="2041474" y="1566832"/>
                </a:lnTo>
                <a:lnTo>
                  <a:pt x="0" y="1566832"/>
                </a:lnTo>
                <a:lnTo>
                  <a:pt x="0" y="0"/>
                </a:lnTo>
                <a:close/>
              </a:path>
            </a:pathLst>
          </a:custGeom>
          <a:blipFill>
            <a:blip r:embed="rId2"/>
            <a:stretch>
              <a:fillRect l="0" t="0" r="0" b="0"/>
            </a:stretch>
          </a:blipFill>
        </p:spPr>
      </p:sp>
      <p:sp>
        <p:nvSpPr>
          <p:cNvPr name="Freeform 3" id="3"/>
          <p:cNvSpPr/>
          <p:nvPr/>
        </p:nvSpPr>
        <p:spPr>
          <a:xfrm flipH="true" flipV="false" rot="0">
            <a:off x="8123263" y="4241933"/>
            <a:ext cx="1868471" cy="1403689"/>
          </a:xfrm>
          <a:custGeom>
            <a:avLst/>
            <a:gdLst/>
            <a:ahLst/>
            <a:cxnLst/>
            <a:rect r="r" b="b" t="t" l="l"/>
            <a:pathLst>
              <a:path h="1403689" w="1868471">
                <a:moveTo>
                  <a:pt x="1868471" y="0"/>
                </a:moveTo>
                <a:lnTo>
                  <a:pt x="0" y="0"/>
                </a:lnTo>
                <a:lnTo>
                  <a:pt x="0" y="1403690"/>
                </a:lnTo>
                <a:lnTo>
                  <a:pt x="1868471" y="1403690"/>
                </a:lnTo>
                <a:lnTo>
                  <a:pt x="1868471" y="0"/>
                </a:lnTo>
                <a:close/>
              </a:path>
            </a:pathLst>
          </a:custGeom>
          <a:blipFill>
            <a:blip r:embed="rId3"/>
            <a:stretch>
              <a:fillRect l="0" t="0" r="0" b="0"/>
            </a:stretch>
          </a:blipFill>
        </p:spPr>
      </p:sp>
      <p:sp>
        <p:nvSpPr>
          <p:cNvPr name="Freeform 4" id="4"/>
          <p:cNvSpPr/>
          <p:nvPr/>
        </p:nvSpPr>
        <p:spPr>
          <a:xfrm flipH="false" flipV="false" rot="0">
            <a:off x="8123263" y="6713132"/>
            <a:ext cx="1463505" cy="1954598"/>
          </a:xfrm>
          <a:custGeom>
            <a:avLst/>
            <a:gdLst/>
            <a:ahLst/>
            <a:cxnLst/>
            <a:rect r="r" b="b" t="t" l="l"/>
            <a:pathLst>
              <a:path h="1954598" w="1463505">
                <a:moveTo>
                  <a:pt x="0" y="0"/>
                </a:moveTo>
                <a:lnTo>
                  <a:pt x="1463505" y="0"/>
                </a:lnTo>
                <a:lnTo>
                  <a:pt x="1463505" y="1954598"/>
                </a:lnTo>
                <a:lnTo>
                  <a:pt x="0" y="1954598"/>
                </a:lnTo>
                <a:lnTo>
                  <a:pt x="0" y="0"/>
                </a:lnTo>
                <a:close/>
              </a:path>
            </a:pathLst>
          </a:custGeom>
          <a:blipFill>
            <a:blip r:embed="rId4"/>
            <a:stretch>
              <a:fillRect l="0" t="0" r="0" b="0"/>
            </a:stretch>
          </a:blipFill>
        </p:spPr>
      </p:sp>
      <p:sp>
        <p:nvSpPr>
          <p:cNvPr name="TextBox 5" id="5"/>
          <p:cNvSpPr txBox="true"/>
          <p:nvPr/>
        </p:nvSpPr>
        <p:spPr>
          <a:xfrm rot="0">
            <a:off x="1028700" y="4086225"/>
            <a:ext cx="5846169" cy="2114550"/>
          </a:xfrm>
          <a:prstGeom prst="rect">
            <a:avLst/>
          </a:prstGeom>
        </p:spPr>
        <p:txBody>
          <a:bodyPr anchor="t" rtlCol="false" tIns="0" lIns="0" bIns="0" rIns="0">
            <a:spAutoFit/>
          </a:bodyPr>
          <a:lstStyle/>
          <a:p>
            <a:pPr>
              <a:lnSpc>
                <a:spcPts val="8399"/>
              </a:lnSpc>
            </a:pPr>
            <a:r>
              <a:rPr lang="en-US" sz="6999">
                <a:solidFill>
                  <a:srgbClr val="F4F4F4"/>
                </a:solidFill>
                <a:latin typeface="DM Sans Bold"/>
              </a:rPr>
              <a:t>Rumusan Masalah</a:t>
            </a:r>
          </a:p>
        </p:txBody>
      </p:sp>
      <p:grpSp>
        <p:nvGrpSpPr>
          <p:cNvPr name="Group 6" id="6"/>
          <p:cNvGrpSpPr/>
          <p:nvPr/>
        </p:nvGrpSpPr>
        <p:grpSpPr>
          <a:xfrm rot="0">
            <a:off x="10744997" y="1535112"/>
            <a:ext cx="7039828" cy="2144395"/>
            <a:chOff x="0" y="0"/>
            <a:chExt cx="9386437" cy="2859193"/>
          </a:xfrm>
        </p:grpSpPr>
        <p:sp>
          <p:nvSpPr>
            <p:cNvPr name="TextBox 7" id="7"/>
            <p:cNvSpPr txBox="true"/>
            <p:nvPr/>
          </p:nvSpPr>
          <p:spPr>
            <a:xfrm rot="0">
              <a:off x="0" y="0"/>
              <a:ext cx="9386437" cy="558800"/>
            </a:xfrm>
            <a:prstGeom prst="rect">
              <a:avLst/>
            </a:prstGeom>
          </p:spPr>
          <p:txBody>
            <a:bodyPr anchor="t" rtlCol="false" tIns="0" lIns="0" bIns="0" rIns="0">
              <a:spAutoFit/>
            </a:bodyPr>
            <a:lstStyle/>
            <a:p>
              <a:pPr>
                <a:lnSpc>
                  <a:spcPts val="3360"/>
                </a:lnSpc>
              </a:pPr>
              <a:r>
                <a:rPr lang="en-US" sz="2800">
                  <a:solidFill>
                    <a:srgbClr val="F4F4F4"/>
                  </a:solidFill>
                  <a:latin typeface="DM Sans Bold"/>
                </a:rPr>
                <a:t>Efisiensi Peminjaman dan Pengembalian</a:t>
              </a:r>
            </a:p>
          </p:txBody>
        </p:sp>
        <p:sp>
          <p:nvSpPr>
            <p:cNvPr name="TextBox 8" id="8"/>
            <p:cNvSpPr txBox="true"/>
            <p:nvPr/>
          </p:nvSpPr>
          <p:spPr>
            <a:xfrm rot="0">
              <a:off x="0" y="803275"/>
              <a:ext cx="9386437" cy="2055918"/>
            </a:xfrm>
            <a:prstGeom prst="rect">
              <a:avLst/>
            </a:prstGeom>
          </p:spPr>
          <p:txBody>
            <a:bodyPr anchor="t" rtlCol="false" tIns="0" lIns="0" bIns="0" rIns="0">
              <a:spAutoFit/>
            </a:bodyPr>
            <a:lstStyle/>
            <a:p>
              <a:pPr>
                <a:lnSpc>
                  <a:spcPts val="3080"/>
                </a:lnSpc>
              </a:pPr>
              <a:r>
                <a:rPr lang="en-US" sz="2200">
                  <a:solidFill>
                    <a:srgbClr val="F4F4F4"/>
                  </a:solidFill>
                  <a:latin typeface="DM Sans"/>
                </a:rPr>
                <a:t>Bagaimana meningkatkan efisiensi proses peminjaman dan pengembalian buku di perpustakaan universitas melalui implementasi Sistem Informasi yang tepat?</a:t>
              </a:r>
            </a:p>
            <a:p>
              <a:pPr algn="l">
                <a:lnSpc>
                  <a:spcPts val="3080"/>
                </a:lnSpc>
              </a:pPr>
            </a:p>
          </p:txBody>
        </p:sp>
      </p:grpSp>
      <p:grpSp>
        <p:nvGrpSpPr>
          <p:cNvPr name="Group 9" id="9"/>
          <p:cNvGrpSpPr/>
          <p:nvPr/>
        </p:nvGrpSpPr>
        <p:grpSpPr>
          <a:xfrm rot="0">
            <a:off x="10744997" y="4056380"/>
            <a:ext cx="6514303" cy="2144395"/>
            <a:chOff x="0" y="0"/>
            <a:chExt cx="8685737" cy="2859193"/>
          </a:xfrm>
        </p:grpSpPr>
        <p:sp>
          <p:nvSpPr>
            <p:cNvPr name="TextBox 10" id="10"/>
            <p:cNvSpPr txBox="true"/>
            <p:nvPr/>
          </p:nvSpPr>
          <p:spPr>
            <a:xfrm rot="0">
              <a:off x="0" y="0"/>
              <a:ext cx="8685737" cy="558800"/>
            </a:xfrm>
            <a:prstGeom prst="rect">
              <a:avLst/>
            </a:prstGeom>
          </p:spPr>
          <p:txBody>
            <a:bodyPr anchor="t" rtlCol="false" tIns="0" lIns="0" bIns="0" rIns="0">
              <a:spAutoFit/>
            </a:bodyPr>
            <a:lstStyle/>
            <a:p>
              <a:pPr>
                <a:lnSpc>
                  <a:spcPts val="3360"/>
                </a:lnSpc>
              </a:pPr>
              <a:r>
                <a:rPr lang="en-US" sz="2800">
                  <a:solidFill>
                    <a:srgbClr val="F4F4F4"/>
                  </a:solidFill>
                  <a:latin typeface="DM Sans Bold"/>
                </a:rPr>
                <a:t>Ketersediaan Informasi Real-time</a:t>
              </a:r>
            </a:p>
          </p:txBody>
        </p:sp>
        <p:sp>
          <p:nvSpPr>
            <p:cNvPr name="TextBox 11" id="11"/>
            <p:cNvSpPr txBox="true"/>
            <p:nvPr/>
          </p:nvSpPr>
          <p:spPr>
            <a:xfrm rot="0">
              <a:off x="0" y="803275"/>
              <a:ext cx="8685737" cy="2055918"/>
            </a:xfrm>
            <a:prstGeom prst="rect">
              <a:avLst/>
            </a:prstGeom>
          </p:spPr>
          <p:txBody>
            <a:bodyPr anchor="t" rtlCol="false" tIns="0" lIns="0" bIns="0" rIns="0">
              <a:spAutoFit/>
            </a:bodyPr>
            <a:lstStyle/>
            <a:p>
              <a:pPr>
                <a:lnSpc>
                  <a:spcPts val="3080"/>
                </a:lnSpc>
              </a:pPr>
              <a:r>
                <a:rPr lang="en-US" sz="2200">
                  <a:solidFill>
                    <a:srgbClr val="F4F4F4"/>
                  </a:solidFill>
                  <a:latin typeface="DM Sans"/>
                </a:rPr>
                <a:t>Sejauh mana Sistem Informasi Perpustakaan dapat menyediakan informasi real-time tentang ketersediaan buku dan sumber daya lainnya?</a:t>
              </a:r>
            </a:p>
            <a:p>
              <a:pPr algn="l">
                <a:lnSpc>
                  <a:spcPts val="3080"/>
                </a:lnSpc>
              </a:pPr>
            </a:p>
          </p:txBody>
        </p:sp>
      </p:grpSp>
      <p:grpSp>
        <p:nvGrpSpPr>
          <p:cNvPr name="Group 12" id="12"/>
          <p:cNvGrpSpPr/>
          <p:nvPr/>
        </p:nvGrpSpPr>
        <p:grpSpPr>
          <a:xfrm rot="0">
            <a:off x="10744997" y="6713132"/>
            <a:ext cx="7039828" cy="2954020"/>
            <a:chOff x="0" y="0"/>
            <a:chExt cx="9386437" cy="3938693"/>
          </a:xfrm>
        </p:grpSpPr>
        <p:sp>
          <p:nvSpPr>
            <p:cNvPr name="TextBox 13" id="13"/>
            <p:cNvSpPr txBox="true"/>
            <p:nvPr/>
          </p:nvSpPr>
          <p:spPr>
            <a:xfrm rot="0">
              <a:off x="0" y="0"/>
              <a:ext cx="9386437" cy="1117600"/>
            </a:xfrm>
            <a:prstGeom prst="rect">
              <a:avLst/>
            </a:prstGeom>
          </p:spPr>
          <p:txBody>
            <a:bodyPr anchor="t" rtlCol="false" tIns="0" lIns="0" bIns="0" rIns="0">
              <a:spAutoFit/>
            </a:bodyPr>
            <a:lstStyle/>
            <a:p>
              <a:pPr>
                <a:lnSpc>
                  <a:spcPts val="3360"/>
                </a:lnSpc>
              </a:pPr>
              <a:r>
                <a:rPr lang="en-US" sz="2800">
                  <a:solidFill>
                    <a:srgbClr val="F4F4F4"/>
                  </a:solidFill>
                  <a:latin typeface="DM Sans Bold"/>
                </a:rPr>
                <a:t>Dampak Terhadap Kebijakan dan Prosedur</a:t>
              </a:r>
            </a:p>
          </p:txBody>
        </p:sp>
        <p:sp>
          <p:nvSpPr>
            <p:cNvPr name="TextBox 14" id="14"/>
            <p:cNvSpPr txBox="true"/>
            <p:nvPr/>
          </p:nvSpPr>
          <p:spPr>
            <a:xfrm rot="0">
              <a:off x="0" y="1362075"/>
              <a:ext cx="9386437" cy="2576618"/>
            </a:xfrm>
            <a:prstGeom prst="rect">
              <a:avLst/>
            </a:prstGeom>
          </p:spPr>
          <p:txBody>
            <a:bodyPr anchor="t" rtlCol="false" tIns="0" lIns="0" bIns="0" rIns="0">
              <a:spAutoFit/>
            </a:bodyPr>
            <a:lstStyle/>
            <a:p>
              <a:pPr algn="l">
                <a:lnSpc>
                  <a:spcPts val="3080"/>
                </a:lnSpc>
              </a:pPr>
              <a:r>
                <a:rPr lang="en-US" sz="2200">
                  <a:solidFill>
                    <a:srgbClr val="F4F4F4"/>
                  </a:solidFill>
                  <a:latin typeface="DM Sans"/>
                </a:rPr>
                <a:t>Bagaimana situasi data peminjaman yang melebihi batas mempengaruhi kebijakan dan prosedur perpustakaan terkait manajemen peminjaman, serta bagaimana kebijakan tersebut dapat diperbaiki untuk mengatasi masalah ini?</a:t>
              </a:r>
            </a:p>
          </p:txBody>
        </p:sp>
      </p:grpSp>
      <p:grpSp>
        <p:nvGrpSpPr>
          <p:cNvPr name="Group 15" id="15"/>
          <p:cNvGrpSpPr/>
          <p:nvPr/>
        </p:nvGrpSpPr>
        <p:grpSpPr>
          <a:xfrm rot="0">
            <a:off x="663100" y="1619270"/>
            <a:ext cx="3033014" cy="988039"/>
            <a:chOff x="0" y="0"/>
            <a:chExt cx="4044019" cy="1317386"/>
          </a:xfrm>
        </p:grpSpPr>
        <p:sp>
          <p:nvSpPr>
            <p:cNvPr name="Freeform 16" id="16"/>
            <p:cNvSpPr/>
            <p:nvPr/>
          </p:nvSpPr>
          <p:spPr>
            <a:xfrm flipH="false" flipV="false" rot="0">
              <a:off x="949708" y="0"/>
              <a:ext cx="2144602" cy="678474"/>
            </a:xfrm>
            <a:custGeom>
              <a:avLst/>
              <a:gdLst/>
              <a:ahLst/>
              <a:cxnLst/>
              <a:rect r="r" b="b" t="t" l="l"/>
              <a:pathLst>
                <a:path h="678474" w="2144602">
                  <a:moveTo>
                    <a:pt x="0" y="0"/>
                  </a:moveTo>
                  <a:lnTo>
                    <a:pt x="2144602" y="0"/>
                  </a:lnTo>
                  <a:lnTo>
                    <a:pt x="2144602" y="678474"/>
                  </a:lnTo>
                  <a:lnTo>
                    <a:pt x="0" y="6784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7" id="17"/>
            <p:cNvSpPr txBox="true"/>
            <p:nvPr/>
          </p:nvSpPr>
          <p:spPr>
            <a:xfrm rot="0">
              <a:off x="0" y="899173"/>
              <a:ext cx="4044019" cy="418213"/>
            </a:xfrm>
            <a:prstGeom prst="rect">
              <a:avLst/>
            </a:prstGeom>
          </p:spPr>
          <p:txBody>
            <a:bodyPr anchor="t" rtlCol="false" tIns="0" lIns="0" bIns="0" rIns="0">
              <a:spAutoFit/>
            </a:bodyPr>
            <a:lstStyle/>
            <a:p>
              <a:pPr algn="ctr">
                <a:lnSpc>
                  <a:spcPts val="2661"/>
                </a:lnSpc>
                <a:spcBef>
                  <a:spcPct val="0"/>
                </a:spcBef>
              </a:pPr>
              <a:r>
                <a:rPr lang="en-US" sz="1901">
                  <a:solidFill>
                    <a:srgbClr val="F4F4F4"/>
                  </a:solidFill>
                  <a:latin typeface="DM Sans"/>
                </a:rPr>
                <a:t>SIPERPUS</a:t>
              </a:r>
            </a:p>
          </p:txBody>
        </p:sp>
      </p:grpSp>
      <p:grpSp>
        <p:nvGrpSpPr>
          <p:cNvPr name="Group 18" id="18"/>
          <p:cNvGrpSpPr/>
          <p:nvPr/>
        </p:nvGrpSpPr>
        <p:grpSpPr>
          <a:xfrm rot="0">
            <a:off x="1028700" y="7999554"/>
            <a:ext cx="2772729" cy="668203"/>
            <a:chOff x="0" y="0"/>
            <a:chExt cx="3696972" cy="890937"/>
          </a:xfrm>
        </p:grpSpPr>
        <p:sp>
          <p:nvSpPr>
            <p:cNvPr name="Freeform 19" id="19"/>
            <p:cNvSpPr/>
            <p:nvPr/>
          </p:nvSpPr>
          <p:spPr>
            <a:xfrm flipH="false" flipV="false" rot="0">
              <a:off x="0" y="0"/>
              <a:ext cx="3696972" cy="890937"/>
            </a:xfrm>
            <a:custGeom>
              <a:avLst/>
              <a:gdLst/>
              <a:ahLst/>
              <a:cxnLst/>
              <a:rect r="r" b="b" t="t" l="l"/>
              <a:pathLst>
                <a:path h="890937" w="3696972">
                  <a:moveTo>
                    <a:pt x="0" y="0"/>
                  </a:moveTo>
                  <a:lnTo>
                    <a:pt x="3696972" y="0"/>
                  </a:lnTo>
                  <a:lnTo>
                    <a:pt x="3696972" y="890937"/>
                  </a:lnTo>
                  <a:lnTo>
                    <a:pt x="0" y="890937"/>
                  </a:lnTo>
                  <a:lnTo>
                    <a:pt x="0" y="0"/>
                  </a:lnTo>
                  <a:close/>
                </a:path>
              </a:pathLst>
            </a:custGeom>
            <a:blipFill>
              <a:blip r:embed="rId7"/>
              <a:stretch>
                <a:fillRect l="0" t="-7056" r="0" b="-7056"/>
              </a:stretch>
            </a:blipFill>
          </p:spPr>
        </p:sp>
        <p:sp>
          <p:nvSpPr>
            <p:cNvPr name="TextBox 20" id="20"/>
            <p:cNvSpPr txBox="true"/>
            <p:nvPr/>
          </p:nvSpPr>
          <p:spPr>
            <a:xfrm rot="0">
              <a:off x="490179" y="181309"/>
              <a:ext cx="2813531" cy="382270"/>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rPr>
                <a:t>Ke Halaman </a:t>
              </a:r>
              <a:r>
                <a:rPr lang="en-US" sz="1800">
                  <a:solidFill>
                    <a:srgbClr val="1F264D"/>
                  </a:solidFill>
                  <a:latin typeface="DM Sans"/>
                </a:rPr>
                <a:t>agenda</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57275" y="1881084"/>
          <a:ext cx="16202025" cy="7703896"/>
        </p:xfrm>
        <a:graphic>
          <a:graphicData uri="http://schemas.openxmlformats.org/drawingml/2006/table">
            <a:tbl>
              <a:tblPr/>
              <a:tblGrid>
                <a:gridCol w="7562637"/>
                <a:gridCol w="8639388"/>
              </a:tblGrid>
              <a:tr h="1419151">
                <a:tc>
                  <a:txBody>
                    <a:bodyPr anchor="t" rtlCol="false"/>
                    <a:lstStyle/>
                    <a:p>
                      <a:pPr algn="ctr">
                        <a:lnSpc>
                          <a:spcPts val="3920"/>
                        </a:lnSpc>
                        <a:defRPr/>
                      </a:pPr>
                      <a:r>
                        <a:rPr lang="en-US" sz="2800">
                          <a:solidFill>
                            <a:srgbClr val="1F264D"/>
                          </a:solidFill>
                          <a:latin typeface="DM Sans Bold"/>
                        </a:rPr>
                        <a:t>Server</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FCECE"/>
                    </a:solidFill>
                  </a:tcPr>
                </a:tc>
                <a:tc>
                  <a:txBody>
                    <a:bodyPr anchor="t" rtlCol="false"/>
                    <a:lstStyle/>
                    <a:p>
                      <a:pPr algn="ctr">
                        <a:lnSpc>
                          <a:spcPts val="3920"/>
                        </a:lnSpc>
                        <a:defRPr/>
                      </a:pPr>
                      <a:r>
                        <a:rPr lang="en-US" sz="2800">
                          <a:solidFill>
                            <a:srgbClr val="F4F4F4"/>
                          </a:solidFill>
                          <a:latin typeface="DM Sans Bold"/>
                        </a:rPr>
                        <a:t>Client</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6F50F8"/>
                    </a:solidFill>
                  </a:tcPr>
                </a:tc>
              </a:tr>
              <a:tr h="6284745">
                <a:tc>
                  <a:txBody>
                    <a:bodyPr anchor="t" rtlCol="false"/>
                    <a:lstStyle/>
                    <a:p>
                      <a:pPr algn="l" marL="474981" indent="-237491" lvl="1">
                        <a:lnSpc>
                          <a:spcPts val="3080"/>
                        </a:lnSpc>
                        <a:buFont typeface="Arial"/>
                        <a:buChar char="•"/>
                        <a:defRPr/>
                      </a:pPr>
                      <a:r>
                        <a:rPr lang="en-US" sz="2200">
                          <a:solidFill>
                            <a:srgbClr val="1F264D"/>
                          </a:solidFill>
                          <a:latin typeface="DM Sans"/>
                        </a:rPr>
                        <a:t>bycrpt : autentifikasi pass</a:t>
                      </a:r>
                      <a:endParaRPr lang="en-US" sz="1100"/>
                    </a:p>
                    <a:p>
                      <a:pPr marL="474981" indent="-237491" lvl="1">
                        <a:lnSpc>
                          <a:spcPts val="3080"/>
                        </a:lnSpc>
                        <a:buFont typeface="Arial"/>
                        <a:buChar char="•"/>
                      </a:pPr>
                      <a:r>
                        <a:rPr lang="en-US" sz="2200">
                          <a:solidFill>
                            <a:srgbClr val="1F264D"/>
                          </a:solidFill>
                          <a:latin typeface="DM Sans"/>
                        </a:rPr>
                        <a:t>"bcrypt": "^5.1.1",</a:t>
                      </a:r>
                    </a:p>
                    <a:p>
                      <a:pPr marL="474981" indent="-237491" lvl="1">
                        <a:lnSpc>
                          <a:spcPts val="3080"/>
                        </a:lnSpc>
                        <a:buFont typeface="Arial"/>
                        <a:buChar char="•"/>
                      </a:pPr>
                      <a:r>
                        <a:rPr lang="en-US" sz="2200">
                          <a:solidFill>
                            <a:srgbClr val="1F264D"/>
                          </a:solidFill>
                          <a:latin typeface="DM Sans"/>
                        </a:rPr>
                        <a:t>        "body-parser": "^1.20.2",</a:t>
                      </a:r>
                    </a:p>
                    <a:p>
                      <a:pPr marL="474981" indent="-237491" lvl="1">
                        <a:lnSpc>
                          <a:spcPts val="3080"/>
                        </a:lnSpc>
                        <a:buFont typeface="Arial"/>
                        <a:buChar char="•"/>
                      </a:pPr>
                      <a:r>
                        <a:rPr lang="en-US" sz="2200">
                          <a:solidFill>
                            <a:srgbClr val="1F264D"/>
                          </a:solidFill>
                          <a:latin typeface="DM Sans"/>
                        </a:rPr>
                        <a:t>        "cookie-parser": "^1.4.6",</a:t>
                      </a:r>
                    </a:p>
                    <a:p>
                      <a:pPr marL="474981" indent="-237491" lvl="1">
                        <a:lnSpc>
                          <a:spcPts val="3080"/>
                        </a:lnSpc>
                        <a:buFont typeface="Arial"/>
                        <a:buChar char="•"/>
                      </a:pPr>
                      <a:r>
                        <a:rPr lang="en-US" sz="2200">
                          <a:solidFill>
                            <a:srgbClr val="1F264D"/>
                          </a:solidFill>
                          <a:latin typeface="DM Sans"/>
                        </a:rPr>
                        <a:t>        "cors": "^2.8.5",</a:t>
                      </a:r>
                    </a:p>
                    <a:p>
                      <a:pPr marL="474981" indent="-237491" lvl="1">
                        <a:lnSpc>
                          <a:spcPts val="3080"/>
                        </a:lnSpc>
                        <a:buFont typeface="Arial"/>
                        <a:buChar char="•"/>
                      </a:pPr>
                      <a:r>
                        <a:rPr lang="en-US" sz="2200">
                          <a:solidFill>
                            <a:srgbClr val="1F264D"/>
                          </a:solidFill>
                          <a:latin typeface="DM Sans"/>
                        </a:rPr>
                        <a:t>        "dotenv": "^16.3.1",</a:t>
                      </a:r>
                    </a:p>
                    <a:p>
                      <a:pPr marL="474981" indent="-237491" lvl="1">
                        <a:lnSpc>
                          <a:spcPts val="3080"/>
                        </a:lnSpc>
                        <a:buFont typeface="Arial"/>
                        <a:buChar char="•"/>
                      </a:pPr>
                      <a:r>
                        <a:rPr lang="en-US" sz="2200">
                          <a:solidFill>
                            <a:srgbClr val="1F264D"/>
                          </a:solidFill>
                          <a:latin typeface="DM Sans"/>
                        </a:rPr>
                        <a:t>        "express": "^4.18.2",</a:t>
                      </a:r>
                    </a:p>
                    <a:p>
                      <a:pPr marL="474981" indent="-237491" lvl="1">
                        <a:lnSpc>
                          <a:spcPts val="3080"/>
                        </a:lnSpc>
                        <a:buFont typeface="Arial"/>
                        <a:buChar char="•"/>
                      </a:pPr>
                      <a:r>
                        <a:rPr lang="en-US" sz="2200">
                          <a:solidFill>
                            <a:srgbClr val="1F264D"/>
                          </a:solidFill>
                          <a:latin typeface="DM Sans"/>
                        </a:rPr>
                        <a:t>        "fastest-validator": "^1.17.0",</a:t>
                      </a:r>
                    </a:p>
                    <a:p>
                      <a:pPr marL="474981" indent="-237491" lvl="1">
                        <a:lnSpc>
                          <a:spcPts val="3080"/>
                        </a:lnSpc>
                        <a:buFont typeface="Arial"/>
                        <a:buChar char="•"/>
                      </a:pPr>
                      <a:r>
                        <a:rPr lang="en-US" sz="2200">
                          <a:solidFill>
                            <a:srgbClr val="1F264D"/>
                          </a:solidFill>
                          <a:latin typeface="DM Sans"/>
                        </a:rPr>
                        <a:t>        "http-errors": "^2.0.0",</a:t>
                      </a:r>
                    </a:p>
                    <a:p>
                      <a:pPr marL="474981" indent="-237491" lvl="1">
                        <a:lnSpc>
                          <a:spcPts val="3080"/>
                        </a:lnSpc>
                        <a:buFont typeface="Arial"/>
                        <a:buChar char="•"/>
                      </a:pPr>
                      <a:r>
                        <a:rPr lang="en-US" sz="2200">
                          <a:solidFill>
                            <a:srgbClr val="1F264D"/>
                          </a:solidFill>
                          <a:latin typeface="DM Sans"/>
                        </a:rPr>
                        <a:t>        "jsonwebtoken": "^9.0.2",</a:t>
                      </a:r>
                    </a:p>
                    <a:p>
                      <a:pPr marL="474981" indent="-237491" lvl="1">
                        <a:lnSpc>
                          <a:spcPts val="3080"/>
                        </a:lnSpc>
                        <a:buFont typeface="Arial"/>
                        <a:buChar char="•"/>
                      </a:pPr>
                      <a:r>
                        <a:rPr lang="en-US" sz="2200">
                          <a:solidFill>
                            <a:srgbClr val="1F264D"/>
                          </a:solidFill>
                          <a:latin typeface="DM Sans"/>
                        </a:rPr>
                        <a:t>        "morgan": "^1.10.0",</a:t>
                      </a:r>
                    </a:p>
                    <a:p>
                      <a:pPr marL="474981" indent="-237491" lvl="1">
                        <a:lnSpc>
                          <a:spcPts val="3080"/>
                        </a:lnSpc>
                        <a:buFont typeface="Arial"/>
                        <a:buChar char="•"/>
                      </a:pPr>
                      <a:r>
                        <a:rPr lang="en-US" sz="2200">
                          <a:solidFill>
                            <a:srgbClr val="1F264D"/>
                          </a:solidFill>
                          <a:latin typeface="DM Sans"/>
                        </a:rPr>
                        <a:t>        "mysql2": "^3.6.5",</a:t>
                      </a:r>
                    </a:p>
                    <a:p>
                      <a:pPr marL="474981" indent="-237491" lvl="1">
                        <a:lnSpc>
                          <a:spcPts val="3080"/>
                        </a:lnSpc>
                        <a:buFont typeface="Arial"/>
                        <a:buChar char="•"/>
                      </a:pPr>
                      <a:r>
                        <a:rPr lang="en-US" sz="2200">
                          <a:solidFill>
                            <a:srgbClr val="1F264D"/>
                          </a:solidFill>
                          <a:latin typeface="DM Sans"/>
                        </a:rPr>
                        <a:t>        "nodemon": "^3.0.2",</a:t>
                      </a:r>
                    </a:p>
                    <a:p>
                      <a:pPr marL="474981" indent="-237491" lvl="1">
                        <a:lnSpc>
                          <a:spcPts val="3080"/>
                        </a:lnSpc>
                        <a:buFont typeface="Arial"/>
                        <a:buChar char="•"/>
                      </a:pPr>
                      <a:r>
                        <a:rPr lang="en-US" sz="2200">
                          <a:solidFill>
                            <a:srgbClr val="1F264D"/>
                          </a:solidFill>
                          <a:latin typeface="DM Sans"/>
                        </a:rPr>
                        <a:t>        "sequelize": "^6.35.2",</a:t>
                      </a:r>
                    </a:p>
                    <a:p>
                      <a:pPr marL="474981" indent="-237491" lvl="1">
                        <a:lnSpc>
                          <a:spcPts val="3080"/>
                        </a:lnSpc>
                        <a:buFont typeface="Arial"/>
                        <a:buChar char="•"/>
                      </a:pPr>
                      <a:r>
                        <a:rPr lang="en-US" sz="2200">
                          <a:solidFill>
                            <a:srgbClr val="1F264D"/>
                          </a:solidFill>
                          <a:latin typeface="DM Sans"/>
                        </a:rPr>
                        <a:t>        "sequelize-cli": "^6.6.2"</a:t>
                      </a: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l" marL="474981" indent="-237491" lvl="1">
                        <a:lnSpc>
                          <a:spcPts val="3080"/>
                        </a:lnSpc>
                        <a:buFont typeface="Arial"/>
                        <a:buChar char="•"/>
                        <a:defRPr/>
                      </a:pPr>
                      <a:r>
                        <a:rPr lang="en-US" sz="2200">
                          <a:solidFill>
                            <a:srgbClr val="1F264D"/>
                          </a:solidFill>
                          <a:latin typeface="DM Sans"/>
                        </a:rPr>
                        <a:t> "axios": "^1.6.2",</a:t>
                      </a:r>
                      <a:endParaRPr lang="en-US" sz="1100"/>
                    </a:p>
                    <a:p>
                      <a:pPr marL="474981" indent="-237491" lvl="1">
                        <a:lnSpc>
                          <a:spcPts val="3080"/>
                        </a:lnSpc>
                        <a:buFont typeface="Arial"/>
                        <a:buChar char="•"/>
                      </a:pPr>
                      <a:r>
                        <a:rPr lang="en-US" sz="2200">
                          <a:solidFill>
                            <a:srgbClr val="1F264D"/>
                          </a:solidFill>
                          <a:latin typeface="DM Sans"/>
                        </a:rPr>
                        <a:t>        "date-fns": "^3.1.0",</a:t>
                      </a:r>
                    </a:p>
                    <a:p>
                      <a:pPr marL="474981" indent="-237491" lvl="1">
                        <a:lnSpc>
                          <a:spcPts val="3080"/>
                        </a:lnSpc>
                        <a:buFont typeface="Arial"/>
                        <a:buChar char="•"/>
                      </a:pPr>
                      <a:r>
                        <a:rPr lang="en-US" sz="2200">
                          <a:solidFill>
                            <a:srgbClr val="1F264D"/>
                          </a:solidFill>
                          <a:latin typeface="DM Sans"/>
                        </a:rPr>
                        <a:t>        "http-proxy-middleware": "^2.0.6",</a:t>
                      </a:r>
                    </a:p>
                    <a:p>
                      <a:pPr marL="474981" indent="-237491" lvl="1">
                        <a:lnSpc>
                          <a:spcPts val="3080"/>
                        </a:lnSpc>
                        <a:buFont typeface="Arial"/>
                        <a:buChar char="•"/>
                      </a:pPr>
                      <a:r>
                        <a:rPr lang="en-US" sz="2200">
                          <a:solidFill>
                            <a:srgbClr val="1F264D"/>
                          </a:solidFill>
                          <a:latin typeface="DM Sans"/>
                        </a:rPr>
                        <a:t>        "jwt-decode": "^4.0.0",</a:t>
                      </a:r>
                    </a:p>
                    <a:p>
                      <a:pPr marL="474981" indent="-237491" lvl="1">
                        <a:lnSpc>
                          <a:spcPts val="3080"/>
                        </a:lnSpc>
                        <a:buFont typeface="Arial"/>
                        <a:buChar char="•"/>
                      </a:pPr>
                      <a:r>
                        <a:rPr lang="en-US" sz="2200">
                          <a:solidFill>
                            <a:srgbClr val="1F264D"/>
                          </a:solidFill>
                          <a:latin typeface="DM Sans"/>
                        </a:rPr>
                        <a:t>        "react": "^18.2.0",</a:t>
                      </a:r>
                    </a:p>
                    <a:p>
                      <a:pPr marL="474981" indent="-237491" lvl="1">
                        <a:lnSpc>
                          <a:spcPts val="3080"/>
                        </a:lnSpc>
                        <a:buFont typeface="Arial"/>
                        <a:buChar char="•"/>
                      </a:pPr>
                      <a:r>
                        <a:rPr lang="en-US" sz="2200">
                          <a:solidFill>
                            <a:srgbClr val="1F264D"/>
                          </a:solidFill>
                          <a:latin typeface="DM Sans"/>
                        </a:rPr>
                        <a:t>        "react-dom": "^18.2.0",</a:t>
                      </a:r>
                    </a:p>
                    <a:p>
                      <a:pPr marL="474981" indent="-237491" lvl="1">
                        <a:lnSpc>
                          <a:spcPts val="3080"/>
                        </a:lnSpc>
                        <a:buFont typeface="Arial"/>
                        <a:buChar char="•"/>
                      </a:pPr>
                      <a:r>
                        <a:rPr lang="en-US" sz="2200">
                          <a:solidFill>
                            <a:srgbClr val="1F264D"/>
                          </a:solidFill>
                          <a:latin typeface="DM Sans"/>
                        </a:rPr>
                        <a:t>        "react-icons": "^4.12.0",</a:t>
                      </a:r>
                    </a:p>
                    <a:p>
                      <a:pPr marL="474981" indent="-237491" lvl="1">
                        <a:lnSpc>
                          <a:spcPts val="3080"/>
                        </a:lnSpc>
                        <a:buFont typeface="Arial"/>
                        <a:buChar char="•"/>
                      </a:pPr>
                      <a:r>
                        <a:rPr lang="en-US" sz="2200">
                          <a:solidFill>
                            <a:srgbClr val="1F264D"/>
                          </a:solidFill>
                          <a:latin typeface="DM Sans"/>
                        </a:rPr>
                        <a:t>        "react-modal": "^3.16.1",</a:t>
                      </a:r>
                    </a:p>
                    <a:p>
                      <a:pPr marL="474981" indent="-237491" lvl="1">
                        <a:lnSpc>
                          <a:spcPts val="3080"/>
                        </a:lnSpc>
                        <a:buFont typeface="Arial"/>
                        <a:buChar char="•"/>
                      </a:pPr>
                      <a:r>
                        <a:rPr lang="en-US" sz="2200">
                          <a:solidFill>
                            <a:srgbClr val="1F264D"/>
                          </a:solidFill>
                          <a:latin typeface="DM Sans"/>
                        </a:rPr>
                        <a:t>        "react-router-dom": "^6.21.1",</a:t>
                      </a:r>
                    </a:p>
                    <a:p>
                      <a:pPr marL="474981" indent="-237491" lvl="1">
                        <a:lnSpc>
                          <a:spcPts val="3080"/>
                        </a:lnSpc>
                        <a:buFont typeface="Arial"/>
                        <a:buChar char="•"/>
                      </a:pPr>
                      <a:r>
                        <a:rPr lang="en-US" sz="2200">
                          <a:solidFill>
                            <a:srgbClr val="1F264D"/>
                          </a:solidFill>
                          <a:latin typeface="DM Sans"/>
                        </a:rPr>
                        <a:t>        "react-scripts": "5.0.1",</a:t>
                      </a:r>
                    </a:p>
                    <a:p>
                      <a:pPr marL="474981" indent="-237491" lvl="1">
                        <a:lnSpc>
                          <a:spcPts val="3080"/>
                        </a:lnSpc>
                        <a:buFont typeface="Arial"/>
                        <a:buChar char="•"/>
                      </a:pPr>
                      <a:r>
                        <a:rPr lang="en-US" sz="2200">
                          <a:solidFill>
                            <a:srgbClr val="1F264D"/>
                          </a:solidFill>
                          <a:latin typeface="DM Sans"/>
                        </a:rPr>
                        <a:t>        "react-toastify": "^9.1.3",</a:t>
                      </a:r>
                    </a:p>
                    <a:p>
                      <a:pPr marL="474981" indent="-237491" lvl="1">
                        <a:lnSpc>
                          <a:spcPts val="3080"/>
                        </a:lnSpc>
                        <a:buFont typeface="Arial"/>
                        <a:buChar char="•"/>
                      </a:pPr>
                      <a:r>
                        <a:rPr lang="en-US" sz="2200">
                          <a:solidFill>
                            <a:srgbClr val="1F264D"/>
                          </a:solidFill>
                          <a:latin typeface="DM Sans"/>
                        </a:rPr>
                        <a:t>        "web-vitals": "^2.1.4"</a:t>
                      </a: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r>
            </a:tbl>
          </a:graphicData>
        </a:graphic>
      </p:graphicFrame>
      <p:grpSp>
        <p:nvGrpSpPr>
          <p:cNvPr name="Group 3" id="3"/>
          <p:cNvGrpSpPr/>
          <p:nvPr/>
        </p:nvGrpSpPr>
        <p:grpSpPr>
          <a:xfrm rot="0">
            <a:off x="7757635" y="9250906"/>
            <a:ext cx="2772729" cy="668149"/>
            <a:chOff x="0" y="0"/>
            <a:chExt cx="3696972" cy="890865"/>
          </a:xfrm>
        </p:grpSpPr>
        <p:sp>
          <p:nvSpPr>
            <p:cNvPr name="Freeform 4" id="4"/>
            <p:cNvSpPr/>
            <p:nvPr/>
          </p:nvSpPr>
          <p:spPr>
            <a:xfrm flipH="false" flipV="false" rot="0">
              <a:off x="0" y="0"/>
              <a:ext cx="3696972" cy="890865"/>
            </a:xfrm>
            <a:custGeom>
              <a:avLst/>
              <a:gdLst/>
              <a:ahLst/>
              <a:cxnLst/>
              <a:rect r="r" b="b" t="t" l="l"/>
              <a:pathLst>
                <a:path h="890865" w="3696972">
                  <a:moveTo>
                    <a:pt x="0" y="0"/>
                  </a:moveTo>
                  <a:lnTo>
                    <a:pt x="3696972" y="0"/>
                  </a:lnTo>
                  <a:lnTo>
                    <a:pt x="3696972" y="890865"/>
                  </a:lnTo>
                  <a:lnTo>
                    <a:pt x="0" y="890865"/>
                  </a:lnTo>
                  <a:lnTo>
                    <a:pt x="0" y="0"/>
                  </a:lnTo>
                  <a:close/>
                </a:path>
              </a:pathLst>
            </a:custGeom>
            <a:blipFill>
              <a:blip r:embed="rId2"/>
              <a:stretch>
                <a:fillRect l="0" t="-7060" r="0" b="-7060"/>
              </a:stretch>
            </a:blipFill>
          </p:spPr>
        </p:sp>
        <p:sp>
          <p:nvSpPr>
            <p:cNvPr name="TextBox 5" id="5"/>
            <p:cNvSpPr txBox="true"/>
            <p:nvPr/>
          </p:nvSpPr>
          <p:spPr>
            <a:xfrm rot="0">
              <a:off x="490179" y="181309"/>
              <a:ext cx="2813531" cy="382198"/>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rPr>
                <a:t>Ke Halaman Agenda</a:t>
              </a:r>
            </a:p>
          </p:txBody>
        </p:sp>
      </p:grpSp>
      <p:sp>
        <p:nvSpPr>
          <p:cNvPr name="TextBox 6" id="6"/>
          <p:cNvSpPr txBox="true"/>
          <p:nvPr/>
        </p:nvSpPr>
        <p:spPr>
          <a:xfrm rot="0">
            <a:off x="7465193" y="981075"/>
            <a:ext cx="2358231" cy="803276"/>
          </a:xfrm>
          <a:prstGeom prst="rect">
            <a:avLst/>
          </a:prstGeom>
        </p:spPr>
        <p:txBody>
          <a:bodyPr anchor="t" rtlCol="false" tIns="0" lIns="0" bIns="0" rIns="0">
            <a:spAutoFit/>
          </a:bodyPr>
          <a:lstStyle/>
          <a:p>
            <a:pPr algn="ctr">
              <a:lnSpc>
                <a:spcPts val="6499"/>
              </a:lnSpc>
              <a:spcBef>
                <a:spcPct val="0"/>
              </a:spcBef>
            </a:pPr>
            <a:r>
              <a:rPr lang="en-US" sz="4999">
                <a:solidFill>
                  <a:srgbClr val="1F264D"/>
                </a:solidFill>
                <a:latin typeface="DM Serif Display"/>
              </a:rPr>
              <a:t>Instalasi</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57275" y="2302673"/>
          <a:ext cx="16202025" cy="6175237"/>
        </p:xfrm>
        <a:graphic>
          <a:graphicData uri="http://schemas.openxmlformats.org/drawingml/2006/table">
            <a:tbl>
              <a:tblPr/>
              <a:tblGrid>
                <a:gridCol w="7562637"/>
                <a:gridCol w="8639388"/>
              </a:tblGrid>
              <a:tr h="925352">
                <a:tc>
                  <a:txBody>
                    <a:bodyPr anchor="t" rtlCol="false"/>
                    <a:lstStyle/>
                    <a:p>
                      <a:pPr algn="ctr">
                        <a:lnSpc>
                          <a:spcPts val="3920"/>
                        </a:lnSpc>
                        <a:defRPr/>
                      </a:pPr>
                      <a:r>
                        <a:rPr lang="en-US" sz="2800">
                          <a:solidFill>
                            <a:srgbClr val="1F264D"/>
                          </a:solidFill>
                          <a:latin typeface="DM Sans Bold"/>
                        </a:rPr>
                        <a:t>Server</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FCECE"/>
                    </a:solidFill>
                  </a:tcPr>
                </a:tc>
                <a:tc>
                  <a:txBody>
                    <a:bodyPr anchor="t" rtlCol="false"/>
                    <a:lstStyle/>
                    <a:p>
                      <a:pPr algn="ctr">
                        <a:lnSpc>
                          <a:spcPts val="3920"/>
                        </a:lnSpc>
                        <a:defRPr/>
                      </a:pPr>
                      <a:r>
                        <a:rPr lang="en-US" sz="2800">
                          <a:solidFill>
                            <a:srgbClr val="F4F4F4"/>
                          </a:solidFill>
                          <a:latin typeface="DM Sans Bold"/>
                        </a:rPr>
                        <a:t>Client</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6F50F8"/>
                    </a:solidFill>
                  </a:tcPr>
                </a:tc>
              </a:tr>
              <a:tr h="5249885">
                <a:tc>
                  <a:txBody>
                    <a:bodyPr anchor="t" rtlCol="false"/>
                    <a:lstStyle/>
                    <a:p>
                      <a:pPr algn="l" marL="474981" indent="-237491" lvl="1">
                        <a:lnSpc>
                          <a:spcPts val="3080"/>
                        </a:lnSpc>
                        <a:buFont typeface="Arial"/>
                        <a:buChar char="•"/>
                        <a:defRPr/>
                      </a:pPr>
                      <a:r>
                        <a:rPr lang="en-US" sz="2200">
                          <a:solidFill>
                            <a:srgbClr val="1F264D"/>
                          </a:solidFill>
                          <a:latin typeface="DM Sans"/>
                        </a:rPr>
                        <a:t>src: Struktur direktori proyek pengembangan perangkat lunak, "src" biasanya digunakan sebagai folder utama atau direktori sumber yang berisi kode sumber. (config,migration,router,seeders,models)</a:t>
                      </a:r>
                      <a:endParaRPr lang="en-US" sz="1100"/>
                    </a:p>
                    <a:p>
                      <a:pPr marL="474981" indent="-237491" lvl="1">
                        <a:lnSpc>
                          <a:spcPts val="3080"/>
                        </a:lnSpc>
                        <a:buFont typeface="Arial"/>
                        <a:buChar char="•"/>
                      </a:pPr>
                      <a:r>
                        <a:rPr lang="en-US" sz="2200">
                          <a:solidFill>
                            <a:srgbClr val="1F264D"/>
                          </a:solidFill>
                          <a:latin typeface="DM Sans"/>
                        </a:rPr>
                        <a:t>env : Mencakup kredensial database, kunci API, atau konfigurasi lainnya yang perlu disembunyikan.</a:t>
                      </a:r>
                    </a:p>
                    <a:p>
                      <a:pPr marL="474981" indent="-237491" lvl="1">
                        <a:lnSpc>
                          <a:spcPts val="3080"/>
                        </a:lnSpc>
                        <a:buFont typeface="Arial"/>
                        <a:buChar char="•"/>
                      </a:pPr>
                      <a:r>
                        <a:rPr lang="en-US" sz="2200">
                          <a:solidFill>
                            <a:srgbClr val="1F264D"/>
                          </a:solidFill>
                          <a:latin typeface="DM Sans"/>
                        </a:rPr>
                        <a:t>index :  Titik masuk utama ke aplikasi server Anda. Di dalamnya mengonfigurasi server, menghubungkan rute, dan melakukan tugas-tugas inisialisasi lainnya.</a:t>
                      </a: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l" marL="518160" indent="-259080" lvl="1">
                        <a:lnSpc>
                          <a:spcPts val="3359"/>
                        </a:lnSpc>
                        <a:buFont typeface="Arial"/>
                        <a:buChar char="•"/>
                        <a:defRPr/>
                      </a:pPr>
                      <a:r>
                        <a:rPr lang="en-US" sz="2400">
                          <a:solidFill>
                            <a:srgbClr val="1F264D"/>
                          </a:solidFill>
                          <a:latin typeface="Times New Roman"/>
                        </a:rPr>
                        <a:t>public : (foto) Folder ini biasanya digunakan untuk menyimpan berkas-berkas statis yang akan diakses secara langsung oleh klien (browser)</a:t>
                      </a:r>
                      <a:endParaRPr lang="en-US" sz="1100"/>
                    </a:p>
                    <a:p>
                      <a:pPr marL="518160" indent="-259080" lvl="1">
                        <a:lnSpc>
                          <a:spcPts val="3359"/>
                        </a:lnSpc>
                        <a:buFont typeface="Arial"/>
                        <a:buChar char="•"/>
                      </a:pPr>
                      <a:r>
                        <a:rPr lang="en-US" sz="2400">
                          <a:solidFill>
                            <a:srgbClr val="1F264D"/>
                          </a:solidFill>
                          <a:latin typeface="Times New Roman"/>
                        </a:rPr>
                        <a:t>src:pages(componen) merujuk pada struktur file atau folder untuk mengatur halaman-halaman dalam aplikasi web.</a:t>
                      </a:r>
                    </a:p>
                    <a:p>
                      <a:pPr marL="518160" indent="-259080" lvl="1">
                        <a:lnSpc>
                          <a:spcPts val="3359"/>
                        </a:lnSpc>
                        <a:buFont typeface="Arial"/>
                        <a:buChar char="•"/>
                      </a:pPr>
                      <a:r>
                        <a:rPr lang="en-US" sz="2400">
                          <a:solidFill>
                            <a:srgbClr val="1F264D"/>
                          </a:solidFill>
                          <a:latin typeface="Times New Roman"/>
                        </a:rPr>
                        <a:t>setupProxy : untuk mengkonfigurasi proxy server pada lingkungan pengembangan lokal. Ini memungkinkan aplikasi frontend berkomunikasi dengan backend yang berjalan di server yang berbeda tanpa terkena masalah pembatasan.</a:t>
                      </a: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r>
            </a:tbl>
          </a:graphicData>
        </a:graphic>
      </p:graphicFrame>
      <p:grpSp>
        <p:nvGrpSpPr>
          <p:cNvPr name="Group 3" id="3"/>
          <p:cNvGrpSpPr/>
          <p:nvPr/>
        </p:nvGrpSpPr>
        <p:grpSpPr>
          <a:xfrm rot="0">
            <a:off x="7757635" y="9250906"/>
            <a:ext cx="2772729" cy="668149"/>
            <a:chOff x="0" y="0"/>
            <a:chExt cx="3696972" cy="890865"/>
          </a:xfrm>
        </p:grpSpPr>
        <p:sp>
          <p:nvSpPr>
            <p:cNvPr name="Freeform 4" id="4"/>
            <p:cNvSpPr/>
            <p:nvPr/>
          </p:nvSpPr>
          <p:spPr>
            <a:xfrm flipH="false" flipV="false" rot="0">
              <a:off x="0" y="0"/>
              <a:ext cx="3696972" cy="890865"/>
            </a:xfrm>
            <a:custGeom>
              <a:avLst/>
              <a:gdLst/>
              <a:ahLst/>
              <a:cxnLst/>
              <a:rect r="r" b="b" t="t" l="l"/>
              <a:pathLst>
                <a:path h="890865" w="3696972">
                  <a:moveTo>
                    <a:pt x="0" y="0"/>
                  </a:moveTo>
                  <a:lnTo>
                    <a:pt x="3696972" y="0"/>
                  </a:lnTo>
                  <a:lnTo>
                    <a:pt x="3696972" y="890865"/>
                  </a:lnTo>
                  <a:lnTo>
                    <a:pt x="0" y="890865"/>
                  </a:lnTo>
                  <a:lnTo>
                    <a:pt x="0" y="0"/>
                  </a:lnTo>
                  <a:close/>
                </a:path>
              </a:pathLst>
            </a:custGeom>
            <a:blipFill>
              <a:blip r:embed="rId2"/>
              <a:stretch>
                <a:fillRect l="0" t="-7060" r="0" b="-7060"/>
              </a:stretch>
            </a:blipFill>
          </p:spPr>
        </p:sp>
        <p:sp>
          <p:nvSpPr>
            <p:cNvPr name="TextBox 5" id="5"/>
            <p:cNvSpPr txBox="true"/>
            <p:nvPr/>
          </p:nvSpPr>
          <p:spPr>
            <a:xfrm rot="0">
              <a:off x="490179" y="181309"/>
              <a:ext cx="2813531" cy="382198"/>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rPr>
                <a:t>Ke Halaman Agenda</a:t>
              </a:r>
            </a:p>
          </p:txBody>
        </p:sp>
      </p:grpSp>
      <p:sp>
        <p:nvSpPr>
          <p:cNvPr name="TextBox 6" id="6"/>
          <p:cNvSpPr txBox="true"/>
          <p:nvPr/>
        </p:nvSpPr>
        <p:spPr>
          <a:xfrm rot="0">
            <a:off x="7334423" y="726401"/>
            <a:ext cx="2619772" cy="803276"/>
          </a:xfrm>
          <a:prstGeom prst="rect">
            <a:avLst/>
          </a:prstGeom>
        </p:spPr>
        <p:txBody>
          <a:bodyPr anchor="t" rtlCol="false" tIns="0" lIns="0" bIns="0" rIns="0">
            <a:spAutoFit/>
          </a:bodyPr>
          <a:lstStyle/>
          <a:p>
            <a:pPr algn="ctr">
              <a:lnSpc>
                <a:spcPts val="6499"/>
              </a:lnSpc>
              <a:spcBef>
                <a:spcPct val="0"/>
              </a:spcBef>
            </a:pPr>
            <a:r>
              <a:rPr lang="en-US" sz="4999">
                <a:solidFill>
                  <a:srgbClr val="1F264D"/>
                </a:solidFill>
                <a:latin typeface="DM Serif Display"/>
              </a:rPr>
              <a:t>Isi Folder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6F50F8"/>
        </a:solidFill>
      </p:bgPr>
    </p:bg>
    <p:spTree>
      <p:nvGrpSpPr>
        <p:cNvPr id="1" name=""/>
        <p:cNvGrpSpPr/>
        <p:nvPr/>
      </p:nvGrpSpPr>
      <p:grpSpPr>
        <a:xfrm>
          <a:off x="0" y="0"/>
          <a:ext cx="0" cy="0"/>
          <a:chOff x="0" y="0"/>
          <a:chExt cx="0" cy="0"/>
        </a:xfrm>
      </p:grpSpPr>
      <p:grpSp>
        <p:nvGrpSpPr>
          <p:cNvPr name="Group 2" id="2"/>
          <p:cNvGrpSpPr/>
          <p:nvPr/>
        </p:nvGrpSpPr>
        <p:grpSpPr>
          <a:xfrm rot="0">
            <a:off x="7497351" y="1554225"/>
            <a:ext cx="3033014" cy="988039"/>
            <a:chOff x="0" y="0"/>
            <a:chExt cx="4044019" cy="1317386"/>
          </a:xfrm>
        </p:grpSpPr>
        <p:sp>
          <p:nvSpPr>
            <p:cNvPr name="Freeform 3" id="3"/>
            <p:cNvSpPr/>
            <p:nvPr/>
          </p:nvSpPr>
          <p:spPr>
            <a:xfrm flipH="false" flipV="false" rot="0">
              <a:off x="949708" y="0"/>
              <a:ext cx="2144602" cy="678474"/>
            </a:xfrm>
            <a:custGeom>
              <a:avLst/>
              <a:gdLst/>
              <a:ahLst/>
              <a:cxnLst/>
              <a:rect r="r" b="b" t="t" l="l"/>
              <a:pathLst>
                <a:path h="678474" w="2144602">
                  <a:moveTo>
                    <a:pt x="0" y="0"/>
                  </a:moveTo>
                  <a:lnTo>
                    <a:pt x="2144602" y="0"/>
                  </a:lnTo>
                  <a:lnTo>
                    <a:pt x="2144602" y="678474"/>
                  </a:lnTo>
                  <a:lnTo>
                    <a:pt x="0" y="6784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0" y="899173"/>
              <a:ext cx="4044019" cy="418213"/>
            </a:xfrm>
            <a:prstGeom prst="rect">
              <a:avLst/>
            </a:prstGeom>
          </p:spPr>
          <p:txBody>
            <a:bodyPr anchor="t" rtlCol="false" tIns="0" lIns="0" bIns="0" rIns="0">
              <a:spAutoFit/>
            </a:bodyPr>
            <a:lstStyle/>
            <a:p>
              <a:pPr algn="ctr">
                <a:lnSpc>
                  <a:spcPts val="2661"/>
                </a:lnSpc>
                <a:spcBef>
                  <a:spcPct val="0"/>
                </a:spcBef>
              </a:pPr>
              <a:r>
                <a:rPr lang="en-US" sz="1901">
                  <a:solidFill>
                    <a:srgbClr val="F4F4F4"/>
                  </a:solidFill>
                  <a:latin typeface="DM Sans"/>
                </a:rPr>
                <a:t>SIPERPUS</a:t>
              </a:r>
            </a:p>
          </p:txBody>
        </p:sp>
      </p:grpSp>
      <p:sp>
        <p:nvSpPr>
          <p:cNvPr name="Freeform 5" id="5"/>
          <p:cNvSpPr/>
          <p:nvPr/>
        </p:nvSpPr>
        <p:spPr>
          <a:xfrm flipH="false" flipV="false" rot="-8498405">
            <a:off x="-895089" y="-599306"/>
            <a:ext cx="3847577" cy="3256012"/>
          </a:xfrm>
          <a:custGeom>
            <a:avLst/>
            <a:gdLst/>
            <a:ahLst/>
            <a:cxnLst/>
            <a:rect r="r" b="b" t="t" l="l"/>
            <a:pathLst>
              <a:path h="3256012" w="3847577">
                <a:moveTo>
                  <a:pt x="0" y="0"/>
                </a:moveTo>
                <a:lnTo>
                  <a:pt x="3847578" y="0"/>
                </a:lnTo>
                <a:lnTo>
                  <a:pt x="3847578" y="3256012"/>
                </a:lnTo>
                <a:lnTo>
                  <a:pt x="0" y="3256012"/>
                </a:lnTo>
                <a:lnTo>
                  <a:pt x="0" y="0"/>
                </a:lnTo>
                <a:close/>
              </a:path>
            </a:pathLst>
          </a:custGeom>
          <a:blipFill>
            <a:blip r:embed="rId4"/>
            <a:stretch>
              <a:fillRect l="0" t="0" r="0" b="0"/>
            </a:stretch>
          </a:blipFill>
        </p:spPr>
      </p:sp>
      <p:sp>
        <p:nvSpPr>
          <p:cNvPr name="Freeform 6" id="6"/>
          <p:cNvSpPr/>
          <p:nvPr/>
        </p:nvSpPr>
        <p:spPr>
          <a:xfrm flipH="true" flipV="false" rot="0">
            <a:off x="-248575" y="7762365"/>
            <a:ext cx="3029008" cy="2854840"/>
          </a:xfrm>
          <a:custGeom>
            <a:avLst/>
            <a:gdLst/>
            <a:ahLst/>
            <a:cxnLst/>
            <a:rect r="r" b="b" t="t" l="l"/>
            <a:pathLst>
              <a:path h="2854840" w="3029008">
                <a:moveTo>
                  <a:pt x="3029008" y="0"/>
                </a:moveTo>
                <a:lnTo>
                  <a:pt x="0" y="0"/>
                </a:lnTo>
                <a:lnTo>
                  <a:pt x="0" y="2854841"/>
                </a:lnTo>
                <a:lnTo>
                  <a:pt x="3029008" y="2854841"/>
                </a:lnTo>
                <a:lnTo>
                  <a:pt x="3029008" y="0"/>
                </a:lnTo>
                <a:close/>
              </a:path>
            </a:pathLst>
          </a:custGeom>
          <a:blipFill>
            <a:blip r:embed="rId5"/>
            <a:stretch>
              <a:fillRect l="0" t="0" r="0" b="0"/>
            </a:stretch>
          </a:blipFill>
        </p:spPr>
      </p:sp>
      <p:grpSp>
        <p:nvGrpSpPr>
          <p:cNvPr name="Group 7" id="7"/>
          <p:cNvGrpSpPr/>
          <p:nvPr/>
        </p:nvGrpSpPr>
        <p:grpSpPr>
          <a:xfrm rot="0">
            <a:off x="2954917" y="3313801"/>
            <a:ext cx="12378166" cy="3659398"/>
            <a:chOff x="0" y="0"/>
            <a:chExt cx="16504221" cy="4879197"/>
          </a:xfrm>
        </p:grpSpPr>
        <p:sp>
          <p:nvSpPr>
            <p:cNvPr name="TextBox 8" id="8"/>
            <p:cNvSpPr txBox="true"/>
            <p:nvPr/>
          </p:nvSpPr>
          <p:spPr>
            <a:xfrm rot="0">
              <a:off x="0" y="-9525"/>
              <a:ext cx="16504221" cy="3667125"/>
            </a:xfrm>
            <a:prstGeom prst="rect">
              <a:avLst/>
            </a:prstGeom>
          </p:spPr>
          <p:txBody>
            <a:bodyPr anchor="t" rtlCol="false" tIns="0" lIns="0" bIns="0" rIns="0">
              <a:spAutoFit/>
            </a:bodyPr>
            <a:lstStyle/>
            <a:p>
              <a:pPr algn="ctr">
                <a:lnSpc>
                  <a:spcPts val="10800"/>
                </a:lnSpc>
              </a:pPr>
              <a:r>
                <a:rPr lang="en-US" sz="9000">
                  <a:solidFill>
                    <a:srgbClr val="F4F4F4"/>
                  </a:solidFill>
                  <a:latin typeface="DM Sans Bold"/>
                </a:rPr>
                <a:t>Sekian dan Terima Kasih</a:t>
              </a:r>
            </a:p>
          </p:txBody>
        </p:sp>
        <p:sp>
          <p:nvSpPr>
            <p:cNvPr name="TextBox 9" id="9"/>
            <p:cNvSpPr txBox="true"/>
            <p:nvPr/>
          </p:nvSpPr>
          <p:spPr>
            <a:xfrm rot="0">
              <a:off x="0" y="4322514"/>
              <a:ext cx="16504221" cy="556683"/>
            </a:xfrm>
            <a:prstGeom prst="rect">
              <a:avLst/>
            </a:prstGeom>
          </p:spPr>
          <p:txBody>
            <a:bodyPr anchor="t" rtlCol="false" tIns="0" lIns="0" bIns="0" rIns="0">
              <a:spAutoFit/>
            </a:bodyPr>
            <a:lstStyle/>
            <a:p>
              <a:pPr algn="ctr">
                <a:lnSpc>
                  <a:spcPts val="3500"/>
                </a:lnSpc>
              </a:pPr>
            </a:p>
          </p:txBody>
        </p:sp>
      </p:grpSp>
      <p:sp>
        <p:nvSpPr>
          <p:cNvPr name="Freeform 10" id="10"/>
          <p:cNvSpPr/>
          <p:nvPr/>
        </p:nvSpPr>
        <p:spPr>
          <a:xfrm flipH="false" flipV="false" rot="-8947061">
            <a:off x="14974821" y="-589816"/>
            <a:ext cx="3029008" cy="2854840"/>
          </a:xfrm>
          <a:custGeom>
            <a:avLst/>
            <a:gdLst/>
            <a:ahLst/>
            <a:cxnLst/>
            <a:rect r="r" b="b" t="t" l="l"/>
            <a:pathLst>
              <a:path h="2854840" w="3029008">
                <a:moveTo>
                  <a:pt x="0" y="0"/>
                </a:moveTo>
                <a:lnTo>
                  <a:pt x="3029009" y="0"/>
                </a:lnTo>
                <a:lnTo>
                  <a:pt x="3029009" y="2854840"/>
                </a:lnTo>
                <a:lnTo>
                  <a:pt x="0" y="2854840"/>
                </a:lnTo>
                <a:lnTo>
                  <a:pt x="0" y="0"/>
                </a:lnTo>
                <a:close/>
              </a:path>
            </a:pathLst>
          </a:custGeom>
          <a:blipFill>
            <a:blip r:embed="rId5"/>
            <a:stretch>
              <a:fillRect l="0" t="0" r="0" b="0"/>
            </a:stretch>
          </a:blipFill>
        </p:spPr>
      </p:sp>
      <p:sp>
        <p:nvSpPr>
          <p:cNvPr name="Freeform 11" id="11"/>
          <p:cNvSpPr/>
          <p:nvPr/>
        </p:nvSpPr>
        <p:spPr>
          <a:xfrm flipH="false" flipV="false" rot="2088785">
            <a:off x="15526011" y="7684586"/>
            <a:ext cx="3847577" cy="3256012"/>
          </a:xfrm>
          <a:custGeom>
            <a:avLst/>
            <a:gdLst/>
            <a:ahLst/>
            <a:cxnLst/>
            <a:rect r="r" b="b" t="t" l="l"/>
            <a:pathLst>
              <a:path h="3256012" w="3847577">
                <a:moveTo>
                  <a:pt x="0" y="0"/>
                </a:moveTo>
                <a:lnTo>
                  <a:pt x="3847578" y="0"/>
                </a:lnTo>
                <a:lnTo>
                  <a:pt x="3847578" y="3256013"/>
                </a:lnTo>
                <a:lnTo>
                  <a:pt x="0" y="3256013"/>
                </a:lnTo>
                <a:lnTo>
                  <a:pt x="0" y="0"/>
                </a:lnTo>
                <a:close/>
              </a:path>
            </a:pathLst>
          </a:custGeom>
          <a:blipFill>
            <a:blip r:embed="rId4"/>
            <a:stretch>
              <a:fillRect l="0" t="0" r="0" b="0"/>
            </a:stretch>
          </a:blipFill>
        </p:spPr>
      </p:sp>
      <p:grpSp>
        <p:nvGrpSpPr>
          <p:cNvPr name="Group 12" id="12"/>
          <p:cNvGrpSpPr/>
          <p:nvPr/>
        </p:nvGrpSpPr>
        <p:grpSpPr>
          <a:xfrm rot="0">
            <a:off x="7757635" y="8590124"/>
            <a:ext cx="2772729" cy="668149"/>
            <a:chOff x="0" y="0"/>
            <a:chExt cx="3696972" cy="890865"/>
          </a:xfrm>
        </p:grpSpPr>
        <p:sp>
          <p:nvSpPr>
            <p:cNvPr name="Freeform 13" id="13"/>
            <p:cNvSpPr/>
            <p:nvPr/>
          </p:nvSpPr>
          <p:spPr>
            <a:xfrm flipH="false" flipV="false" rot="0">
              <a:off x="0" y="0"/>
              <a:ext cx="3696972" cy="890865"/>
            </a:xfrm>
            <a:custGeom>
              <a:avLst/>
              <a:gdLst/>
              <a:ahLst/>
              <a:cxnLst/>
              <a:rect r="r" b="b" t="t" l="l"/>
              <a:pathLst>
                <a:path h="890865" w="3696972">
                  <a:moveTo>
                    <a:pt x="0" y="0"/>
                  </a:moveTo>
                  <a:lnTo>
                    <a:pt x="3696972" y="0"/>
                  </a:lnTo>
                  <a:lnTo>
                    <a:pt x="3696972" y="890865"/>
                  </a:lnTo>
                  <a:lnTo>
                    <a:pt x="0" y="890865"/>
                  </a:lnTo>
                  <a:lnTo>
                    <a:pt x="0" y="0"/>
                  </a:lnTo>
                  <a:close/>
                </a:path>
              </a:pathLst>
            </a:custGeom>
            <a:blipFill>
              <a:blip r:embed="rId6"/>
              <a:stretch>
                <a:fillRect l="0" t="-7060" r="0" b="-7060"/>
              </a:stretch>
            </a:blipFill>
          </p:spPr>
        </p:sp>
        <p:sp>
          <p:nvSpPr>
            <p:cNvPr name="TextBox 14" id="14"/>
            <p:cNvSpPr txBox="true"/>
            <p:nvPr/>
          </p:nvSpPr>
          <p:spPr>
            <a:xfrm rot="0">
              <a:off x="490179" y="181309"/>
              <a:ext cx="2813531" cy="382198"/>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rPr>
                <a:t>Ke Halaman Agenda</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DAF5sKAYPqs</dc:identifier>
  <dcterms:modified xsi:type="dcterms:W3CDTF">2011-08-01T06:04:30Z</dcterms:modified>
  <cp:revision>1</cp:revision>
  <dc:title>Presentasi Bisnis Ungu Terang Merah Muda Terang Putih 3D Studi Kasus dan Laporan</dc:title>
</cp:coreProperties>
</file>

<file path=docProps/thumbnail.jpeg>
</file>